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4" r:id="rId4"/>
    <p:sldId id="259" r:id="rId5"/>
    <p:sldId id="262" r:id="rId6"/>
    <p:sldId id="261" r:id="rId7"/>
    <p:sldId id="263" r:id="rId8"/>
    <p:sldId id="258" r:id="rId9"/>
    <p:sldId id="265" r:id="rId10"/>
    <p:sldId id="266" r:id="rId11"/>
    <p:sldId id="267" r:id="rId12"/>
    <p:sldId id="270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0" autoAdjust="0"/>
    <p:restoredTop sz="94660"/>
  </p:normalViewPr>
  <p:slideViewPr>
    <p:cSldViewPr snapToGrid="0">
      <p:cViewPr varScale="1">
        <p:scale>
          <a:sx n="71" d="100"/>
          <a:sy n="71" d="100"/>
        </p:scale>
        <p:origin x="288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dirty="0"/>
              <a:pPr/>
              <a:t>6/24/2025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az panoramiczny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pl-PL" dirty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dirty="0"/>
              <a:pPr/>
              <a:t>6/24/2025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64522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6/24/2025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00791" y="838341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54567-0DE4-3F47-BF90-CB84690072F9}" type="datetimeFigureOut">
              <a:rPr lang="en-US" dirty="0"/>
              <a:pPr/>
              <a:t>6/24/2025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dirty="0"/>
              <a:pPr/>
              <a:t>6/24/2025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dirty="0"/>
              <a:pPr/>
              <a:t>6/24/2025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dirty="0"/>
              <a:pPr/>
              <a:t>6/24/2025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6/24/2025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dirty="0"/>
              <a:pPr/>
              <a:t>6/24/2025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dirty="0"/>
              <a:pPr/>
              <a:t>6/24/2025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dirty="0"/>
              <a:pPr/>
              <a:t>6/24/2025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dirty="0"/>
              <a:pPr/>
              <a:t>6/24/2025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F5E60-9974-AC48-9591-99C2BB44B7CF}" type="datetimeFigureOut">
              <a:rPr lang="en-US" dirty="0"/>
              <a:pPr/>
              <a:t>6/24/2025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pl-PL" dirty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18C79C5D-2A6F-F04D-97DA-BEF2467B64E4}" type="datetimeFigureOut">
              <a:rPr lang="en-US" dirty="0"/>
              <a:pPr/>
              <a:t>6/24/2025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09B482E8-6E0E-1B4F-B1FD-C69DB9E858D9}" type="datetimeFigureOut">
              <a:rPr lang="en-US" dirty="0"/>
              <a:pPr/>
              <a:t>6/24/2025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3" r:id="rId9"/>
    <p:sldLayoutId id="2147483657" r:id="rId10"/>
    <p:sldLayoutId id="2147483666" r:id="rId11"/>
    <p:sldLayoutId id="2147483661" r:id="rId12"/>
    <p:sldLayoutId id="2147483658" r:id="rId13"/>
    <p:sldLayoutId id="2147483659" r:id="rId14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exago.com/customers" TargetMode="Externa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hbr.org/2002/08/the-discipline-of-innovation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6433" y="1685915"/>
            <a:ext cx="4275438" cy="1532950"/>
          </a:xfrm>
        </p:spPr>
        <p:txBody>
          <a:bodyPr/>
          <a:lstStyle/>
          <a:p>
            <a:pPr algn="ctr"/>
            <a:r>
              <a:rPr lang="pl-PL" dirty="0"/>
              <a:t>Nowe</a:t>
            </a:r>
            <a:br>
              <a:rPr lang="pl-PL" dirty="0"/>
            </a:br>
            <a:r>
              <a:rPr lang="pl-PL" dirty="0"/>
              <a:t>Idea Hub</a:t>
            </a:r>
            <a:endParaRPr lang="en-GB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810001" y="5462078"/>
            <a:ext cx="10572000" cy="897532"/>
          </a:xfrm>
        </p:spPr>
        <p:txBody>
          <a:bodyPr>
            <a:normAutofit/>
          </a:bodyPr>
          <a:lstStyle/>
          <a:p>
            <a:r>
              <a:rPr lang="pl-PL" dirty="0"/>
              <a:t>Propozycja zmian wspierających</a:t>
            </a:r>
          </a:p>
          <a:p>
            <a:r>
              <a:rPr lang="pl-PL" sz="2400" b="1" dirty="0"/>
              <a:t>innowacyjne podejście do </a:t>
            </a:r>
            <a:r>
              <a:rPr lang="pl-PL" sz="2400" b="1" u="sng" dirty="0"/>
              <a:t>wszystkiego</a:t>
            </a:r>
            <a:r>
              <a:rPr lang="pl-PL" sz="2400" b="1" dirty="0"/>
              <a:t> czym się zajmujemy.</a:t>
            </a:r>
            <a:endParaRPr lang="en-GB" sz="2400" b="1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098" y="345990"/>
            <a:ext cx="6436816" cy="42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3098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398278" y="895482"/>
            <a:ext cx="4382521" cy="1600584"/>
          </a:xfrm>
        </p:spPr>
        <p:txBody>
          <a:bodyPr/>
          <a:lstStyle/>
          <a:p>
            <a:r>
              <a:rPr lang="pl-PL" b="0" dirty="0"/>
              <a:t>Idea Hub 3.0 ~&gt; </a:t>
            </a:r>
            <a:r>
              <a:rPr lang="pl-PL" u="sng" dirty="0"/>
              <a:t>Giełda Pomysłów</a:t>
            </a:r>
            <a:endParaRPr lang="en-GB" u="sng" dirty="0"/>
          </a:p>
        </p:txBody>
      </p:sp>
      <p:sp>
        <p:nvSpPr>
          <p:cNvPr id="8" name="Symbol zastępczy zawartości 7"/>
          <p:cNvSpPr>
            <a:spLocks noGrp="1"/>
          </p:cNvSpPr>
          <p:nvPr>
            <p:ph type="body" sz="quarter" idx="16"/>
          </p:nvPr>
        </p:nvSpPr>
        <p:spPr>
          <a:xfrm>
            <a:off x="6156000" y="895482"/>
            <a:ext cx="5180482" cy="534879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pl-PL" dirty="0"/>
              <a:t>Idea Hub 3.0 – Etap 2</a:t>
            </a:r>
          </a:p>
          <a:p>
            <a:pPr marL="0" indent="0">
              <a:buNone/>
            </a:pPr>
            <a:endParaRPr lang="pl-PL" dirty="0"/>
          </a:p>
          <a:p>
            <a:r>
              <a:rPr lang="pl-PL" sz="2200" dirty="0"/>
              <a:t>Następnie chcemy przejść z Banku Pomysłów </a:t>
            </a:r>
            <a:r>
              <a:rPr lang="pl-PL" sz="2200" b="1" u="sng" dirty="0">
                <a:solidFill>
                  <a:srgbClr val="00B050"/>
                </a:solidFill>
              </a:rPr>
              <a:t>na Giełdę Pomysłów</a:t>
            </a:r>
            <a:r>
              <a:rPr lang="pl-PL" sz="2200" dirty="0"/>
              <a:t>.</a:t>
            </a:r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r>
              <a:rPr lang="pl-PL" b="1" u="sng" dirty="0">
                <a:solidFill>
                  <a:srgbClr val="00B050"/>
                </a:solidFill>
              </a:rPr>
              <a:t>Proponujemy wdrożenie gotowego rozwiązania Exago SMART</a:t>
            </a:r>
            <a:r>
              <a:rPr lang="pl-PL" dirty="0"/>
              <a:t>:</a:t>
            </a:r>
          </a:p>
          <a:p>
            <a:pPr lvl="1"/>
            <a:r>
              <a:rPr lang="pl-PL" dirty="0"/>
              <a:t>Pomysły trafiają już nie do banku lecz na giełdę pomysłów. Każdy uczestnik może </a:t>
            </a:r>
            <a:r>
              <a:rPr lang="pl-PL" dirty="0">
                <a:solidFill>
                  <a:srgbClr val="00B050"/>
                </a:solidFill>
              </a:rPr>
              <a:t>inwestować w pomysły swoją wirtualną walutę</a:t>
            </a:r>
          </a:p>
          <a:p>
            <a:pPr lvl="1"/>
            <a:r>
              <a:rPr lang="pl-PL" dirty="0">
                <a:solidFill>
                  <a:srgbClr val="00B050"/>
                </a:solidFill>
              </a:rPr>
              <a:t>Zyski na giełdzie uczestnicy mogą wymieniać</a:t>
            </a:r>
            <a:r>
              <a:rPr lang="pl-PL" dirty="0"/>
              <a:t> na nagrody określone w katalogu, co dobrze wpływa na motywację, jako pracownika.</a:t>
            </a:r>
          </a:p>
          <a:p>
            <a:pPr lvl="1"/>
            <a:r>
              <a:rPr lang="pl-PL" dirty="0"/>
              <a:t>Osoby decyzyjne łatwiej dostrzegają pomysły warte zainteresowania. </a:t>
            </a:r>
            <a:r>
              <a:rPr lang="pl-PL" dirty="0">
                <a:solidFill>
                  <a:srgbClr val="00B050"/>
                </a:solidFill>
              </a:rPr>
              <a:t>Organizacja skupia się np. na 5 najlepszych pomysłach</a:t>
            </a:r>
            <a:r>
              <a:rPr lang="pl-PL" dirty="0"/>
              <a:t> z najlepszymi wynikami na giełdzie. Kierujemy się zasadą Mądrości tłumu (Wisdom of the crowd).</a:t>
            </a:r>
          </a:p>
        </p:txBody>
      </p:sp>
      <p:pic>
        <p:nvPicPr>
          <p:cNvPr id="3" name="Idea Market (EN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91602" y="3501081"/>
            <a:ext cx="4876798" cy="2743199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908941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18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rostokąt 13"/>
          <p:cNvSpPr/>
          <p:nvPr/>
        </p:nvSpPr>
        <p:spPr>
          <a:xfrm>
            <a:off x="2928941" y="5393460"/>
            <a:ext cx="932976" cy="56229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Nowe Idea Hub</a:t>
            </a:r>
            <a:endParaRPr lang="en-GB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222446" y="2174875"/>
            <a:ext cx="5189857" cy="576262"/>
          </a:xfrm>
        </p:spPr>
        <p:txBody>
          <a:bodyPr/>
          <a:lstStyle/>
          <a:p>
            <a:r>
              <a:rPr lang="pl-PL" dirty="0"/>
              <a:t>Idea Hub 2.0 (bank pomysłów)</a:t>
            </a:r>
            <a:endParaRPr lang="en-GB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45334" y="2848169"/>
            <a:ext cx="5189856" cy="173848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pl-PL" b="1" dirty="0"/>
              <a:t>Dlaczego cała organizacja?</a:t>
            </a:r>
          </a:p>
          <a:p>
            <a:pPr>
              <a:buFont typeface="Wingdings 2" panose="05020102010507070707" pitchFamily="18" charset="2"/>
              <a:buChar char=""/>
            </a:pPr>
            <a:r>
              <a:rPr lang="pl-PL" dirty="0"/>
              <a:t>Zyskujemy </a:t>
            </a:r>
            <a:r>
              <a:rPr lang="pl-PL" b="1" u="sng" dirty="0">
                <a:solidFill>
                  <a:srgbClr val="00B050"/>
                </a:solidFill>
              </a:rPr>
              <a:t>osoby z wiedzą ekspercką z różnych dziedzin</a:t>
            </a:r>
            <a:r>
              <a:rPr lang="pl-PL" dirty="0"/>
              <a:t>. Komisja ma wsparcie i komentarze dla każdego pomysłu z obszarów IT, prawnych, marketingowych</a:t>
            </a:r>
          </a:p>
          <a:p>
            <a:pPr>
              <a:buFont typeface="Wingdings 2" panose="05020102010507070707" pitchFamily="18" charset="2"/>
              <a:buChar char=""/>
            </a:pPr>
            <a:r>
              <a:rPr lang="pl-PL" dirty="0"/>
              <a:t>Każdy może wnieść coś ciekawego, ludzie z różnych obszarów </a:t>
            </a:r>
            <a:r>
              <a:rPr lang="pl-PL" b="1" u="sng" dirty="0">
                <a:solidFill>
                  <a:srgbClr val="00B050"/>
                </a:solidFill>
              </a:rPr>
              <a:t>patrzą na tematy z zupełnie innych perspektyw</a:t>
            </a:r>
            <a:endParaRPr lang="en-GB" b="1" u="sng" dirty="0">
              <a:solidFill>
                <a:srgbClr val="00B050"/>
              </a:solidFill>
            </a:endParaRP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706960" y="2174875"/>
            <a:ext cx="5194583" cy="576262"/>
          </a:xfrm>
        </p:spPr>
        <p:txBody>
          <a:bodyPr/>
          <a:lstStyle/>
          <a:p>
            <a:r>
              <a:rPr lang="pl-PL" dirty="0"/>
              <a:t>Idea Hub 3.0 (giełda pomysłów)</a:t>
            </a:r>
            <a:endParaRPr lang="en-GB" dirty="0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706960" y="2853775"/>
            <a:ext cx="5194583" cy="310991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pl-PL" b="1" dirty="0"/>
              <a:t>Dlaczego gramy na giełdzie pomysłów?</a:t>
            </a:r>
          </a:p>
          <a:p>
            <a:pPr>
              <a:buFont typeface="Wingdings 2" panose="05020102010507070707" pitchFamily="18" charset="2"/>
              <a:buChar char=""/>
            </a:pPr>
            <a:r>
              <a:rPr lang="pl-PL" dirty="0"/>
              <a:t>Wyniki na giełdzie są wypadkową przewidywań wszystkich uczestników, tzw. Mądrość tłumu. </a:t>
            </a:r>
            <a:r>
              <a:rPr lang="pl-PL" b="1" u="sng" dirty="0">
                <a:solidFill>
                  <a:srgbClr val="00B050"/>
                </a:solidFill>
              </a:rPr>
              <a:t>Grupa często lepiej przewiduje niż pojedyncze osoby.</a:t>
            </a:r>
          </a:p>
          <a:p>
            <a:pPr>
              <a:buFont typeface="Wingdings 2" panose="05020102010507070707" pitchFamily="18" charset="2"/>
              <a:buChar char=""/>
            </a:pPr>
            <a:r>
              <a:rPr lang="pl-PL" dirty="0"/>
              <a:t>Komisja może </a:t>
            </a:r>
            <a:r>
              <a:rPr lang="pl-PL" b="1" u="sng" dirty="0">
                <a:solidFill>
                  <a:srgbClr val="00B050"/>
                </a:solidFill>
              </a:rPr>
              <a:t>łatwo wyłowić pomysły najlepsze (top 5)</a:t>
            </a:r>
            <a:r>
              <a:rPr lang="pl-PL" dirty="0"/>
              <a:t>, ma więcej czasu i skupia się bardziej na tematach istotnych (</a:t>
            </a:r>
            <a:r>
              <a:rPr lang="pl-PL" dirty="0">
                <a:solidFill>
                  <a:srgbClr val="00B050"/>
                </a:solidFill>
              </a:rPr>
              <a:t>Wisdom of the crowd</a:t>
            </a:r>
            <a:r>
              <a:rPr lang="pl-PL" dirty="0"/>
              <a:t>)</a:t>
            </a:r>
          </a:p>
          <a:p>
            <a:pPr>
              <a:buFont typeface="Wingdings 2" panose="05020102010507070707" pitchFamily="18" charset="2"/>
              <a:buChar char=""/>
            </a:pPr>
            <a:r>
              <a:rPr lang="pl-PL" dirty="0"/>
              <a:t>Na podstawie wyników z giełdy można określić </a:t>
            </a:r>
            <a:r>
              <a:rPr lang="pl-PL" b="1" u="sng" dirty="0">
                <a:solidFill>
                  <a:srgbClr val="00B050"/>
                </a:solidFill>
              </a:rPr>
              <a:t>odpowiednie finansowanie konkretnych pomysłów</a:t>
            </a:r>
          </a:p>
          <a:p>
            <a:pPr>
              <a:buFont typeface="Wingdings 2" panose="05020102010507070707" pitchFamily="18" charset="2"/>
              <a:buChar char=""/>
            </a:pPr>
            <a:r>
              <a:rPr lang="pl-PL" b="1" u="sng" dirty="0">
                <a:solidFill>
                  <a:srgbClr val="00B050"/>
                </a:solidFill>
              </a:rPr>
              <a:t>Uczestnicy są dodatkowo motywowani nagrodami</a:t>
            </a:r>
            <a:r>
              <a:rPr lang="pl-PL" dirty="0"/>
              <a:t> z katalogu przez monetyzację punktów zdobywanych na giełdzie</a:t>
            </a:r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16" y="5641660"/>
            <a:ext cx="2601227" cy="1071230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5249" y="4998606"/>
            <a:ext cx="2567371" cy="1724890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941" y="5955751"/>
            <a:ext cx="932975" cy="730953"/>
          </a:xfrm>
          <a:prstGeom prst="rect">
            <a:avLst/>
          </a:prstGeom>
        </p:spPr>
      </p:pic>
      <p:sp>
        <p:nvSpPr>
          <p:cNvPr id="13" name="Prążkowana strzałka w prawo 12"/>
          <p:cNvSpPr/>
          <p:nvPr/>
        </p:nvSpPr>
        <p:spPr>
          <a:xfrm>
            <a:off x="2999025" y="5508204"/>
            <a:ext cx="820507" cy="401818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pole tekstowe 14"/>
          <p:cNvSpPr txBox="1"/>
          <p:nvPr/>
        </p:nvSpPr>
        <p:spPr>
          <a:xfrm>
            <a:off x="809929" y="5272328"/>
            <a:ext cx="1027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Komisja</a:t>
            </a:r>
            <a:endParaRPr lang="en-GB" dirty="0"/>
          </a:p>
        </p:txBody>
      </p:sp>
      <p:sp>
        <p:nvSpPr>
          <p:cNvPr id="16" name="pole tekstowe 15"/>
          <p:cNvSpPr txBox="1"/>
          <p:nvPr/>
        </p:nvSpPr>
        <p:spPr>
          <a:xfrm>
            <a:off x="4876080" y="4612532"/>
            <a:ext cx="968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Giełda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43905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Nowe Idea Hub</a:t>
            </a:r>
            <a:endParaRPr lang="en-GB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Exago START (bank pomysłów)</a:t>
            </a:r>
            <a:endParaRPr lang="en-GB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endParaRPr lang="pl-PL" dirty="0"/>
          </a:p>
          <a:p>
            <a:r>
              <a:rPr lang="pl-PL" dirty="0"/>
              <a:t>Opcja SaaS (chmura)</a:t>
            </a:r>
          </a:p>
          <a:p>
            <a:r>
              <a:rPr lang="pl-PL" dirty="0"/>
              <a:t>Dostępne od ręki</a:t>
            </a:r>
          </a:p>
          <a:p>
            <a:r>
              <a:rPr lang="pl-PL" dirty="0"/>
              <a:t>Darmowe pierwsze 30 dni</a:t>
            </a:r>
          </a:p>
          <a:p>
            <a:r>
              <a:rPr lang="pl-PL" dirty="0"/>
              <a:t>Cena użytkownicy/miesiąc</a:t>
            </a:r>
          </a:p>
          <a:p>
            <a:pPr lvl="1"/>
            <a:r>
              <a:rPr lang="pl-PL" dirty="0"/>
              <a:t>1-100 4.9€</a:t>
            </a:r>
          </a:p>
          <a:p>
            <a:pPr lvl="1"/>
            <a:r>
              <a:rPr lang="pl-PL" dirty="0"/>
              <a:t>101-300 2.9€</a:t>
            </a:r>
          </a:p>
          <a:p>
            <a:pPr lvl="1"/>
            <a:r>
              <a:rPr lang="pl-PL" dirty="0"/>
              <a:t>301-500 1.5€</a:t>
            </a:r>
          </a:p>
          <a:p>
            <a:pPr lvl="1"/>
            <a:endParaRPr lang="pl-PL" dirty="0"/>
          </a:p>
          <a:p>
            <a:pPr lvl="1"/>
            <a:endParaRPr lang="pl-PL" dirty="0"/>
          </a:p>
          <a:p>
            <a:pPr marL="0" indent="0">
              <a:buNone/>
            </a:pPr>
            <a:r>
              <a:rPr lang="pl-PL" dirty="0"/>
              <a:t>Przykładowo 101 użytkowników to 1261 zł miesięcznie</a:t>
            </a:r>
          </a:p>
          <a:p>
            <a:endParaRPr lang="en-GB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l-PL" dirty="0"/>
              <a:t>Exago SMART (giełda pomysłów)</a:t>
            </a:r>
            <a:endParaRPr lang="en-GB" dirty="0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70000" lnSpcReduction="20000"/>
          </a:bodyPr>
          <a:lstStyle/>
          <a:p>
            <a:endParaRPr lang="pl-PL" dirty="0"/>
          </a:p>
          <a:p>
            <a:r>
              <a:rPr lang="pl-PL" dirty="0"/>
              <a:t>Uruchomienie około 3-4 tygodni</a:t>
            </a:r>
          </a:p>
          <a:p>
            <a:r>
              <a:rPr lang="pl-PL" dirty="0"/>
              <a:t>Możliwa migracja z wersji START ma SMART</a:t>
            </a:r>
          </a:p>
          <a:p>
            <a:r>
              <a:rPr lang="pl-PL" dirty="0"/>
              <a:t>Opcja SaaS (chmura)</a:t>
            </a:r>
          </a:p>
          <a:p>
            <a:pPr lvl="1"/>
            <a:r>
              <a:rPr lang="pl-PL" dirty="0"/>
              <a:t>Cena użytkownik/miesiąc</a:t>
            </a:r>
          </a:p>
          <a:p>
            <a:pPr lvl="2"/>
            <a:r>
              <a:rPr lang="pl-PL" dirty="0"/>
              <a:t>501+ 3€</a:t>
            </a:r>
          </a:p>
          <a:p>
            <a:r>
              <a:rPr lang="pl-PL" dirty="0"/>
              <a:t>Opcja na własnym serwerze</a:t>
            </a:r>
          </a:p>
          <a:p>
            <a:pPr lvl="1"/>
            <a:r>
              <a:rPr lang="pl-PL" dirty="0"/>
              <a:t>Opłata jednorazowa za 500 użytkowników 41250€</a:t>
            </a:r>
          </a:p>
          <a:p>
            <a:pPr lvl="1"/>
            <a:r>
              <a:rPr lang="pl-PL" dirty="0"/>
              <a:t>Opłata coroczna (utrzymanie/wsparcie) 4950€</a:t>
            </a:r>
          </a:p>
          <a:p>
            <a:pPr lvl="1"/>
            <a:endParaRPr lang="pl-PL" dirty="0"/>
          </a:p>
          <a:p>
            <a:pPr lvl="1"/>
            <a:endParaRPr lang="pl-PL" dirty="0"/>
          </a:p>
          <a:p>
            <a:pPr marL="0" indent="0">
              <a:buNone/>
            </a:pPr>
            <a:r>
              <a:rPr lang="pl-PL" dirty="0"/>
              <a:t>Przykładowo 501 użytkowników to </a:t>
            </a:r>
            <a:r>
              <a:rPr lang="en-GB" dirty="0"/>
              <a:t>6472</a:t>
            </a:r>
            <a:r>
              <a:rPr lang="pl-PL" dirty="0"/>
              <a:t> zł miesięcznie</a:t>
            </a:r>
          </a:p>
        </p:txBody>
      </p:sp>
    </p:spTree>
    <p:extLst>
      <p:ext uri="{BB962C8B-B14F-4D97-AF65-F5344CB8AC3E}">
        <p14:creationId xmlns:p14="http://schemas.microsoft.com/office/powerpoint/2010/main" val="38496755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Przypadki użycia</a:t>
            </a:r>
            <a:endParaRPr lang="en-GB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6539" y="2608594"/>
            <a:ext cx="2793376" cy="735099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3194" y="2611941"/>
            <a:ext cx="768623" cy="731752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35096" y="2608594"/>
            <a:ext cx="1081112" cy="740949"/>
          </a:xfrm>
          <a:prstGeom prst="rect">
            <a:avLst/>
          </a:prstGeom>
        </p:spPr>
      </p:pic>
      <p:sp>
        <p:nvSpPr>
          <p:cNvPr id="7" name="pole tekstowe 6"/>
          <p:cNvSpPr txBox="1"/>
          <p:nvPr/>
        </p:nvSpPr>
        <p:spPr>
          <a:xfrm>
            <a:off x="462610" y="2771656"/>
            <a:ext cx="49263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Klienci Exago: </a:t>
            </a:r>
            <a:r>
              <a:rPr lang="pl-PL" dirty="0">
                <a:hlinkClick r:id="rId5"/>
              </a:rPr>
              <a:t>www.exago.com/customers</a:t>
            </a:r>
            <a:endParaRPr lang="en-GB" dirty="0"/>
          </a:p>
        </p:txBody>
      </p:sp>
      <p:sp>
        <p:nvSpPr>
          <p:cNvPr id="8" name="pole tekstowe 7"/>
          <p:cNvSpPr txBox="1"/>
          <p:nvPr/>
        </p:nvSpPr>
        <p:spPr>
          <a:xfrm>
            <a:off x="462610" y="3936449"/>
            <a:ext cx="70571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Whirlpool</a:t>
            </a:r>
            <a:r>
              <a:rPr lang="pl-PL" dirty="0"/>
              <a:t>:</a:t>
            </a:r>
          </a:p>
          <a:p>
            <a:r>
              <a:rPr lang="en-GB" sz="1200" i="1" dirty="0"/>
              <a:t>Since then, the firm’s employees around the world have been contributing to</a:t>
            </a:r>
          </a:p>
          <a:p>
            <a:r>
              <a:rPr lang="en-GB" sz="1200" i="1" dirty="0"/>
              <a:t>innovation efforts. They participate, share their ideas for products and services and get</a:t>
            </a:r>
          </a:p>
          <a:p>
            <a:r>
              <a:rPr lang="en-GB" sz="1200" i="1" dirty="0"/>
              <a:t>involved in the process. In 2013, Whirlpool reported $19 billion of sales. It’s also the</a:t>
            </a:r>
          </a:p>
          <a:p>
            <a:r>
              <a:rPr lang="en-GB" sz="1200" i="1" dirty="0"/>
              <a:t>world’s leading global manufacturer of home appliances.</a:t>
            </a:r>
          </a:p>
        </p:txBody>
      </p:sp>
      <p:sp>
        <p:nvSpPr>
          <p:cNvPr id="9" name="Strzałka w prawo 8"/>
          <p:cNvSpPr/>
          <p:nvPr/>
        </p:nvSpPr>
        <p:spPr>
          <a:xfrm>
            <a:off x="5388959" y="2794403"/>
            <a:ext cx="601362" cy="4148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pole tekstowe 9"/>
          <p:cNvSpPr txBox="1"/>
          <p:nvPr/>
        </p:nvSpPr>
        <p:spPr>
          <a:xfrm>
            <a:off x="6812691" y="4909227"/>
            <a:ext cx="467247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Uber:</a:t>
            </a:r>
          </a:p>
          <a:p>
            <a:r>
              <a:rPr lang="en-GB" sz="1200" i="1" dirty="0"/>
              <a:t>This will surely be an interesting case to follow. Still, remember that exceptional breakthrough innovations may promote one-shot market triumphs, and companies cannot rely on them alone. Companies need to balance their portfolios with various and continuous degrees of innovation</a:t>
            </a:r>
            <a:endParaRPr lang="pl-PL" sz="1200" i="1" dirty="0"/>
          </a:p>
        </p:txBody>
      </p:sp>
      <p:sp>
        <p:nvSpPr>
          <p:cNvPr id="11" name="pole tekstowe 10"/>
          <p:cNvSpPr txBox="1"/>
          <p:nvPr/>
        </p:nvSpPr>
        <p:spPr>
          <a:xfrm>
            <a:off x="462610" y="5477308"/>
            <a:ext cx="56211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Apple/Google:</a:t>
            </a:r>
          </a:p>
          <a:p>
            <a:r>
              <a:rPr lang="en-GB" sz="1200" i="1" dirty="0"/>
              <a:t>IPhone at Apple, Gmail at Google: these are the results of incremental innovation – of structures, features and processes improvement – typically involving larger numbers of people in these efforts.</a:t>
            </a:r>
          </a:p>
        </p:txBody>
      </p:sp>
    </p:spTree>
    <p:extLst>
      <p:ext uri="{BB962C8B-B14F-4D97-AF65-F5344CB8AC3E}">
        <p14:creationId xmlns:p14="http://schemas.microsoft.com/office/powerpoint/2010/main" val="11672331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357006" y="1594153"/>
            <a:ext cx="2061613" cy="667265"/>
          </a:xfrm>
        </p:spPr>
        <p:txBody>
          <a:bodyPr/>
          <a:lstStyle/>
          <a:p>
            <a:r>
              <a:rPr lang="pl-PL" dirty="0"/>
              <a:t>Dzięki </a:t>
            </a:r>
            <a:r>
              <a:rPr lang="pl-PL" dirty="0">
                <a:sym typeface="Wingdings" panose="05000000000000000000" pitchFamily="2" charset="2"/>
              </a:rPr>
              <a:t></a:t>
            </a:r>
            <a:endParaRPr lang="pl-PL" dirty="0"/>
          </a:p>
        </p:txBody>
      </p:sp>
      <p:sp>
        <p:nvSpPr>
          <p:cNvPr id="6" name="pole tekstowe 5"/>
          <p:cNvSpPr txBox="1"/>
          <p:nvPr/>
        </p:nvSpPr>
        <p:spPr>
          <a:xfrm>
            <a:off x="7357006" y="5509979"/>
            <a:ext cx="8883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Martin</a:t>
            </a:r>
          </a:p>
          <a:p>
            <a:r>
              <a:rPr lang="pl-PL" dirty="0"/>
              <a:t>Red</a:t>
            </a:r>
          </a:p>
        </p:txBody>
      </p:sp>
      <p:sp>
        <p:nvSpPr>
          <p:cNvPr id="7" name="pole tekstowe 6"/>
          <p:cNvSpPr txBox="1"/>
          <p:nvPr/>
        </p:nvSpPr>
        <p:spPr>
          <a:xfrm>
            <a:off x="5610193" y="5511780"/>
            <a:ext cx="9044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Łukasz</a:t>
            </a:r>
          </a:p>
          <a:p>
            <a:r>
              <a:rPr lang="pl-PL" dirty="0"/>
              <a:t>K.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3768886" y="5511780"/>
            <a:ext cx="9460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Maciej</a:t>
            </a:r>
          </a:p>
          <a:p>
            <a:r>
              <a:rPr lang="pl-PL" dirty="0"/>
              <a:t>K.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1182271" y="1152295"/>
            <a:ext cx="474897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dirty="0"/>
              <a:t>To droga otwierająca zupełnie nowe perspektywy, produkty, modele pracy. </a:t>
            </a:r>
          </a:p>
          <a:p>
            <a:endParaRPr lang="pl-PL" sz="2000" b="1" dirty="0"/>
          </a:p>
          <a:p>
            <a:r>
              <a:rPr lang="pl-PL" sz="2000" b="1" dirty="0"/>
              <a:t>To będzie inna firma Xyz. Innowacyjne Xyz!</a:t>
            </a:r>
            <a:endParaRPr lang="en-GB" sz="2000" b="1" dirty="0"/>
          </a:p>
        </p:txBody>
      </p:sp>
      <p:pic>
        <p:nvPicPr>
          <p:cNvPr id="1026" name="Picture 2" descr="27,100+ Blank Picture Icon Stock Illustrations, Royalty-Free ...">
            <a:extLst>
              <a:ext uri="{FF2B5EF4-FFF2-40B4-BE49-F238E27FC236}">
                <a16:creationId xmlns:a16="http://schemas.microsoft.com/office/drawing/2014/main" id="{EABE2B19-B066-BF9F-E6C2-30F0A12605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920" y="3888556"/>
            <a:ext cx="1504556" cy="1416053"/>
          </a:xfrm>
          <a:prstGeom prst="rect">
            <a:avLst/>
          </a:prstGeom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27,100+ Blank Picture Icon Stock Illustrations, Royalty-Free ...">
            <a:extLst>
              <a:ext uri="{FF2B5EF4-FFF2-40B4-BE49-F238E27FC236}">
                <a16:creationId xmlns:a16="http://schemas.microsoft.com/office/drawing/2014/main" id="{47CD684C-BC36-59A4-118D-B89C727904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9287" y="3888554"/>
            <a:ext cx="1504556" cy="1416053"/>
          </a:xfrm>
          <a:prstGeom prst="rect">
            <a:avLst/>
          </a:prstGeom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27,100+ Blank Picture Icon Stock Illustrations, Royalty-Free ...">
            <a:extLst>
              <a:ext uri="{FF2B5EF4-FFF2-40B4-BE49-F238E27FC236}">
                <a16:creationId xmlns:a16="http://schemas.microsoft.com/office/drawing/2014/main" id="{ABF00BF5-87C1-F473-7465-4B99919E6C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9654" y="3888555"/>
            <a:ext cx="1504556" cy="1416053"/>
          </a:xfrm>
          <a:prstGeom prst="rect">
            <a:avLst/>
          </a:prstGeom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19211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Aktualny Idea Hub 1.0</a:t>
            </a:r>
            <a:endParaRPr lang="en-GB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753987" y="2222287"/>
            <a:ext cx="10684024" cy="4211464"/>
          </a:xfrm>
        </p:spPr>
        <p:txBody>
          <a:bodyPr>
            <a:normAutofit lnSpcReduction="10000"/>
          </a:bodyPr>
          <a:lstStyle/>
          <a:p>
            <a:r>
              <a:rPr lang="pl-PL" dirty="0"/>
              <a:t>Hermetyczny</a:t>
            </a:r>
          </a:p>
          <a:p>
            <a:pPr marL="457200" lvl="1" indent="0">
              <a:buNone/>
            </a:pPr>
            <a:r>
              <a:rPr lang="pl-PL" sz="1200" b="1" u="sng" dirty="0">
                <a:solidFill>
                  <a:srgbClr val="FFC000"/>
                </a:solidFill>
              </a:rPr>
              <a:t>Brak transparentności.</a:t>
            </a:r>
            <a:r>
              <a:rPr lang="pl-PL" sz="1200" dirty="0"/>
              <a:t> </a:t>
            </a:r>
            <a:r>
              <a:rPr lang="pl-PL" sz="1200" dirty="0">
                <a:solidFill>
                  <a:srgbClr val="FFC000"/>
                </a:solidFill>
              </a:rPr>
              <a:t>Pomysły dostępne tylko dla komisji. </a:t>
            </a:r>
            <a:r>
              <a:rPr lang="pl-PL" sz="1200" dirty="0"/>
              <a:t>Nikt spoza komisji o nich nie wie. Brak ekspertów z różnych obszarów celem oceny oraz wsparcia ewolucji pomysłu by był wartościowy.</a:t>
            </a:r>
          </a:p>
          <a:p>
            <a:r>
              <a:rPr lang="pl-PL" dirty="0"/>
              <a:t>Zapominanie pomysłów</a:t>
            </a:r>
          </a:p>
          <a:p>
            <a:pPr marL="457200" lvl="1" indent="0">
              <a:buNone/>
            </a:pPr>
            <a:r>
              <a:rPr lang="pl-PL" sz="1200" dirty="0">
                <a:solidFill>
                  <a:srgbClr val="FFC000"/>
                </a:solidFill>
              </a:rPr>
              <a:t>Zwycięski pomysł wypycha pozostałe dobre pomysły</a:t>
            </a:r>
            <a:r>
              <a:rPr lang="pl-PL" sz="1200" dirty="0"/>
              <a:t>, które nie mają szans być zauważone w przyszłości. Technologie i rynek ewoluują, pomysły mogą stać się dobre po pewnym czasie.</a:t>
            </a:r>
          </a:p>
          <a:p>
            <a:r>
              <a:rPr lang="pl-PL" dirty="0"/>
              <a:t>Niska motywacja</a:t>
            </a:r>
          </a:p>
          <a:p>
            <a:pPr marL="457200" lvl="1" indent="0">
              <a:buNone/>
            </a:pPr>
            <a:r>
              <a:rPr lang="pl-PL" sz="1200" dirty="0"/>
              <a:t>Duża część pomysłów nie jest realizowana, powody nie są znane. </a:t>
            </a:r>
            <a:r>
              <a:rPr lang="pl-PL" sz="1200" b="1" u="sng" dirty="0">
                <a:solidFill>
                  <a:srgbClr val="FFC000"/>
                </a:solidFill>
              </a:rPr>
              <a:t>Nikt o nich i ich dalszych losach nie wie nawet sami pomysłodawcy.</a:t>
            </a:r>
            <a:r>
              <a:rPr lang="pl-PL" sz="1200" dirty="0"/>
              <a:t> Na niski poziom zainteresowania programem wpływa również sama nagroda. 500 zł to bardzo niska kwota zważywszy na poświęcony często prywatny czas. To praca koncepcyjna wymagająca kreatywności i zaangażowania. Pomysł może osiągnąć nawet rangę startupu! Laureat nie dostaje nawet uroczystego wręczenia pucharu, miejsca parkingowego, jak ma to miejsce w przypadku konkursu IT Hero.</a:t>
            </a:r>
          </a:p>
          <a:p>
            <a:r>
              <a:rPr lang="pl-PL" dirty="0"/>
              <a:t>Brak analizy</a:t>
            </a:r>
          </a:p>
          <a:p>
            <a:pPr marL="457200" lvl="1" indent="0">
              <a:buNone/>
            </a:pPr>
            <a:r>
              <a:rPr lang="pl-PL" sz="1200" b="1" u="sng" dirty="0">
                <a:solidFill>
                  <a:srgbClr val="FFC000"/>
                </a:solidFill>
              </a:rPr>
              <a:t>Nikt nie analizuje programu Idea Hub ani samych wyników programu (pomysłów).</a:t>
            </a:r>
            <a:r>
              <a:rPr lang="pl-PL" sz="1200" dirty="0"/>
              <a:t> Nie mierzymy poziomu zainteresowania programem. Nie sprawdzamy, jak realizacja pomysłów przekłada się na wyniki: usprawnienia procesów oraz sukcesy na rynku. Uczestnicy o tym nie wiedzą.</a:t>
            </a:r>
          </a:p>
        </p:txBody>
      </p:sp>
    </p:spTree>
    <p:extLst>
      <p:ext uri="{BB962C8B-B14F-4D97-AF65-F5344CB8AC3E}">
        <p14:creationId xmlns:p14="http://schemas.microsoft.com/office/powerpoint/2010/main" val="34054365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47704" y="1194485"/>
            <a:ext cx="4382521" cy="1696995"/>
          </a:xfrm>
        </p:spPr>
        <p:txBody>
          <a:bodyPr/>
          <a:lstStyle/>
          <a:p>
            <a:r>
              <a:rPr lang="pl-PL" sz="2400" dirty="0"/>
              <a:t>Idea Hub to szansa by stać się firmą innowacyjną!</a:t>
            </a:r>
            <a:br>
              <a:rPr lang="pl-PL" sz="2400" dirty="0"/>
            </a:br>
            <a:br>
              <a:rPr lang="pl-PL" sz="2400" dirty="0"/>
            </a:br>
            <a:r>
              <a:rPr lang="pl-PL" sz="2400" dirty="0"/>
              <a:t>Warto to wykorzystać!</a:t>
            </a:r>
            <a:endParaRPr lang="en-GB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2221" y="1902619"/>
            <a:ext cx="3534676" cy="3534676"/>
          </a:xfrm>
          <a:prstGeom prst="rect">
            <a:avLst/>
          </a:prstGeom>
        </p:spPr>
      </p:pic>
      <p:pic>
        <p:nvPicPr>
          <p:cNvPr id="3" name="The Snail Rac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47568" y="3521675"/>
            <a:ext cx="3847070" cy="2885303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5" name="Prążkowana strzałka w prawo 4"/>
          <p:cNvSpPr/>
          <p:nvPr/>
        </p:nvSpPr>
        <p:spPr>
          <a:xfrm>
            <a:off x="5957970" y="4102701"/>
            <a:ext cx="1159522" cy="64229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6312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1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Innowacyjność</a:t>
            </a:r>
            <a:endParaRPr lang="en-GB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500483" y="1713921"/>
            <a:ext cx="5189857" cy="576262"/>
          </a:xfrm>
        </p:spPr>
        <p:txBody>
          <a:bodyPr/>
          <a:lstStyle/>
          <a:p>
            <a:r>
              <a:rPr lang="pl-PL" b="1" dirty="0">
                <a:solidFill>
                  <a:srgbClr val="FFC000"/>
                </a:solidFill>
              </a:rPr>
              <a:t>kiedyś           dziś</a:t>
            </a:r>
            <a:endParaRPr lang="en-GB" b="1" dirty="0">
              <a:solidFill>
                <a:srgbClr val="FFC000"/>
              </a:solidFill>
            </a:endParaRP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1500484" y="2290184"/>
            <a:ext cx="5189856" cy="3109913"/>
          </a:xfrm>
        </p:spPr>
        <p:txBody>
          <a:bodyPr/>
          <a:lstStyle/>
          <a:p>
            <a:r>
              <a:rPr lang="pl-PL" dirty="0"/>
              <a:t>Początkiem było powoływanie działów R&amp;D (Research and Development)</a:t>
            </a:r>
          </a:p>
          <a:p>
            <a:r>
              <a:rPr lang="pl-PL" dirty="0"/>
              <a:t>Zatrudniano personel S&amp;T (Science &amp; Technology)</a:t>
            </a:r>
          </a:p>
          <a:p>
            <a:r>
              <a:rPr lang="pl-PL" dirty="0"/>
              <a:t>Posiłkowano się konsultantami z firm zewnętrznych</a:t>
            </a:r>
          </a:p>
          <a:p>
            <a:r>
              <a:rPr lang="pl-PL" dirty="0"/>
              <a:t>Wprowadzano tzw. Skrzynki Pomysłów</a:t>
            </a:r>
            <a:endParaRPr lang="en-GB" dirty="0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781756" y="1713921"/>
            <a:ext cx="5194583" cy="576262"/>
          </a:xfrm>
        </p:spPr>
        <p:txBody>
          <a:bodyPr/>
          <a:lstStyle/>
          <a:p>
            <a:r>
              <a:rPr lang="pl-PL" b="1" dirty="0">
                <a:solidFill>
                  <a:srgbClr val="00B050"/>
                </a:solidFill>
              </a:rPr>
              <a:t>dziś           jutro</a:t>
            </a:r>
            <a:endParaRPr lang="en-GB" b="1" dirty="0">
              <a:solidFill>
                <a:srgbClr val="00B050"/>
              </a:solidFill>
            </a:endParaRP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781756" y="2290184"/>
            <a:ext cx="5194583" cy="3109913"/>
          </a:xfrm>
        </p:spPr>
        <p:txBody>
          <a:bodyPr/>
          <a:lstStyle/>
          <a:p>
            <a:r>
              <a:rPr lang="pl-PL" dirty="0"/>
              <a:t>Zauważa się, że najlepsze pomysły (70%) rodzą się wewnątrz organizacji lub są proponowane przez klientów. Nowe podejścia potrafią wykorzystać </a:t>
            </a:r>
            <a:r>
              <a:rPr lang="pl-PL" dirty="0">
                <a:solidFill>
                  <a:srgbClr val="00B050"/>
                </a:solidFill>
              </a:rPr>
              <a:t>największy zasób organizacji – ludzi (pracowników)</a:t>
            </a:r>
          </a:p>
          <a:p>
            <a:r>
              <a:rPr lang="pl-PL" dirty="0"/>
              <a:t>Innowacyjność traktowana jest, jako mierzalny i powtarzalny proces</a:t>
            </a:r>
          </a:p>
          <a:p>
            <a:r>
              <a:rPr lang="pl-PL" b="1" u="sng" dirty="0">
                <a:solidFill>
                  <a:srgbClr val="00B050"/>
                </a:solidFill>
              </a:rPr>
              <a:t>Stosuje się gotowe rozwiązania (oprogramowanie) typu Idea Management System</a:t>
            </a:r>
            <a:endParaRPr lang="en-GB" b="1" u="sng" dirty="0">
              <a:solidFill>
                <a:srgbClr val="00B050"/>
              </a:solidFill>
            </a:endParaRPr>
          </a:p>
        </p:txBody>
      </p:sp>
      <p:sp>
        <p:nvSpPr>
          <p:cNvPr id="7" name="Prążkowana strzałka w prawo 6"/>
          <p:cNvSpPr/>
          <p:nvPr/>
        </p:nvSpPr>
        <p:spPr>
          <a:xfrm>
            <a:off x="3989127" y="2002052"/>
            <a:ext cx="560173" cy="247135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Prążkowana strzałka w prawo 8"/>
          <p:cNvSpPr/>
          <p:nvPr/>
        </p:nvSpPr>
        <p:spPr>
          <a:xfrm>
            <a:off x="9087570" y="2010182"/>
            <a:ext cx="560173" cy="247135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085157"/>
            <a:ext cx="4635245" cy="1772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8579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7994" y="1820562"/>
            <a:ext cx="2415789" cy="3169515"/>
          </a:xfr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Innowacyjność</a:t>
            </a:r>
            <a:endParaRPr lang="en-GB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l-PL" dirty="0">
                <a:solidFill>
                  <a:srgbClr val="00B050"/>
                </a:solidFill>
              </a:rPr>
              <a:t>To proces! Jest powtarzalny, mierzalny, można go stale doskonalić.</a:t>
            </a:r>
          </a:p>
          <a:p>
            <a:endParaRPr lang="pl-PL" dirty="0"/>
          </a:p>
          <a:p>
            <a:r>
              <a:rPr lang="pl-PL" dirty="0"/>
              <a:t>Innowacyjność i kreatywność to dyscyplina, jak każda inna – można ich się nauczyć i ją rozwijać.</a:t>
            </a:r>
          </a:p>
          <a:p>
            <a:endParaRPr lang="pl-PL" dirty="0"/>
          </a:p>
          <a:p>
            <a:r>
              <a:rPr lang="en-GB" i="1" dirty="0"/>
              <a:t>Peter Drucker writes in his article, innovation is real work, and it can and should be managed like any other corporate function</a:t>
            </a:r>
            <a:r>
              <a:rPr lang="pl-PL" i="1" dirty="0"/>
              <a:t> (</a:t>
            </a:r>
            <a:r>
              <a:rPr lang="pl-PL" i="1" dirty="0">
                <a:hlinkClick r:id="rId3"/>
              </a:rPr>
              <a:t>Harvard Business Review</a:t>
            </a:r>
            <a:r>
              <a:rPr lang="pl-PL" i="1" dirty="0"/>
              <a:t>)</a:t>
            </a:r>
            <a:r>
              <a:rPr lang="en-GB" dirty="0"/>
              <a:t>.</a:t>
            </a: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8627" y="1820561"/>
            <a:ext cx="2224216" cy="3174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6477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Innowacyjność</a:t>
            </a:r>
            <a:endParaRPr lang="en-GB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4540" y="2734683"/>
            <a:ext cx="5189857" cy="576262"/>
          </a:xfrm>
        </p:spPr>
        <p:txBody>
          <a:bodyPr/>
          <a:lstStyle/>
          <a:p>
            <a:r>
              <a:rPr lang="pl-PL" dirty="0"/>
              <a:t>Mamy lejek w sprzedaży/marketingu</a:t>
            </a:r>
          </a:p>
        </p:txBody>
      </p:sp>
      <p:pic>
        <p:nvPicPr>
          <p:cNvPr id="7" name="Symbol zastępczy zawartości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00" y="3459530"/>
            <a:ext cx="4350736" cy="2474481"/>
          </a:xfrm>
        </p:spPr>
      </p:pic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006183" y="2627956"/>
            <a:ext cx="5194583" cy="576262"/>
          </a:xfrm>
        </p:spPr>
        <p:txBody>
          <a:bodyPr/>
          <a:lstStyle/>
          <a:p>
            <a:r>
              <a:rPr lang="pl-PL" b="1" u="sng" dirty="0"/>
              <a:t>Proces wytwarzania innowacji</a:t>
            </a:r>
            <a:r>
              <a:rPr lang="pl-PL" dirty="0"/>
              <a:t> jest podobny</a:t>
            </a:r>
            <a:endParaRPr lang="en-GB" dirty="0"/>
          </a:p>
        </p:txBody>
      </p:sp>
      <p:pic>
        <p:nvPicPr>
          <p:cNvPr id="8" name="Symbol zastępczy zawartości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4396" y="3459530"/>
            <a:ext cx="3962334" cy="2408219"/>
          </a:xfr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BEC17C40-1326-646F-77ED-E5072B4E74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8035" y="3204218"/>
            <a:ext cx="3019425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5398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Innowacyjność</a:t>
            </a:r>
            <a:endParaRPr lang="en-GB" dirty="0"/>
          </a:p>
        </p:txBody>
      </p:sp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4187" y="841505"/>
            <a:ext cx="4387031" cy="5081501"/>
          </a:xfrm>
        </p:spPr>
      </p:pic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2846721"/>
          </a:xfrm>
        </p:spPr>
        <p:txBody>
          <a:bodyPr>
            <a:normAutofit/>
          </a:bodyPr>
          <a:lstStyle/>
          <a:p>
            <a:r>
              <a:rPr lang="pl-PL" dirty="0"/>
              <a:t>Proces innowacyjności można postrzegać, jak coś co produkujemy. </a:t>
            </a:r>
            <a:r>
              <a:rPr lang="pl-PL" b="1" u="sng" dirty="0">
                <a:solidFill>
                  <a:srgbClr val="00B050"/>
                </a:solidFill>
              </a:rPr>
              <a:t>Linia produkcyjna pomysłów</a:t>
            </a:r>
            <a:r>
              <a:rPr lang="pl-PL" dirty="0"/>
              <a:t>, jest jak najbardziej na miejscu.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08355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Innowacyjność</a:t>
            </a:r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432282" y="446088"/>
            <a:ext cx="6252633" cy="5979426"/>
          </a:xfrm>
        </p:spPr>
        <p:txBody>
          <a:bodyPr/>
          <a:lstStyle/>
          <a:p>
            <a:pPr marL="0" indent="0">
              <a:buNone/>
            </a:pPr>
            <a:r>
              <a:rPr lang="pl-PL" dirty="0"/>
              <a:t>Wyróżnimy </a:t>
            </a:r>
            <a:r>
              <a:rPr lang="pl-PL" b="1" u="sng" dirty="0"/>
              <a:t>4 główne typy innowacji</a:t>
            </a:r>
            <a:r>
              <a:rPr lang="pl-PL" b="1" dirty="0"/>
              <a:t> </a:t>
            </a:r>
            <a:r>
              <a:rPr lang="pl-PL" dirty="0"/>
              <a:t>ze względu na obszar, którego dotyczą:</a:t>
            </a:r>
          </a:p>
          <a:p>
            <a:r>
              <a:rPr lang="pl-PL" dirty="0"/>
              <a:t>Produkt</a:t>
            </a:r>
          </a:p>
          <a:p>
            <a:r>
              <a:rPr lang="pl-PL" dirty="0"/>
              <a:t>Proces</a:t>
            </a:r>
          </a:p>
          <a:p>
            <a:r>
              <a:rPr lang="pl-PL" dirty="0"/>
              <a:t>Marketing</a:t>
            </a:r>
          </a:p>
          <a:p>
            <a:r>
              <a:rPr lang="pl-PL" dirty="0"/>
              <a:t>Organizacja</a:t>
            </a:r>
            <a:endParaRPr lang="en-GB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2937338"/>
          </a:xfrm>
        </p:spPr>
        <p:txBody>
          <a:bodyPr/>
          <a:lstStyle/>
          <a:p>
            <a:r>
              <a:rPr lang="pl-PL" b="1" u="sng" dirty="0">
                <a:solidFill>
                  <a:srgbClr val="00B050"/>
                </a:solidFill>
              </a:rPr>
              <a:t>Innowacje</a:t>
            </a:r>
            <a:r>
              <a:rPr lang="pl-PL" dirty="0"/>
              <a:t> mogą być wprowadzane </a:t>
            </a:r>
            <a:r>
              <a:rPr lang="pl-PL" b="1" u="sng" dirty="0">
                <a:solidFill>
                  <a:srgbClr val="00B050"/>
                </a:solidFill>
              </a:rPr>
              <a:t>przez cały czas życia</a:t>
            </a:r>
            <a:r>
              <a:rPr lang="pl-PL" dirty="0"/>
              <a:t> np. produktu. Opracowanie, później wprowadzanie na rynek, sprzedaż, utrzymanie, itd.</a:t>
            </a: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0529" y="3328709"/>
            <a:ext cx="3595319" cy="2800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6083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oin our Exago communit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50410" y="3534028"/>
            <a:ext cx="4926227" cy="2771003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14754" y="888465"/>
            <a:ext cx="4382521" cy="1600584"/>
          </a:xfrm>
        </p:spPr>
        <p:txBody>
          <a:bodyPr/>
          <a:lstStyle/>
          <a:p>
            <a:r>
              <a:rPr lang="pl-PL" b="0" dirty="0"/>
              <a:t>Idea Hub 2.0 ~&gt; </a:t>
            </a:r>
            <a:r>
              <a:rPr lang="pl-PL" u="sng" dirty="0"/>
              <a:t>Bank Pomysłów</a:t>
            </a:r>
            <a:endParaRPr lang="en-GB" u="sng" dirty="0"/>
          </a:p>
        </p:txBody>
      </p:sp>
      <p:sp>
        <p:nvSpPr>
          <p:cNvPr id="8" name="Symbol zastępczy zawartości 7"/>
          <p:cNvSpPr>
            <a:spLocks noGrp="1"/>
          </p:cNvSpPr>
          <p:nvPr>
            <p:ph type="body" sz="quarter" idx="16"/>
          </p:nvPr>
        </p:nvSpPr>
        <p:spPr>
          <a:xfrm>
            <a:off x="6155999" y="888465"/>
            <a:ext cx="5377909" cy="5501944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pl-PL" dirty="0"/>
              <a:t>Idea Hub 2.0 – Etap 1</a:t>
            </a:r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r>
              <a:rPr lang="pl-PL" sz="2200" dirty="0"/>
              <a:t>Chcemy </a:t>
            </a:r>
            <a:r>
              <a:rPr lang="pl-PL" sz="2200" b="1" u="sng" dirty="0">
                <a:solidFill>
                  <a:srgbClr val="00B050"/>
                </a:solidFill>
              </a:rPr>
              <a:t>zamienić Idea Hub</a:t>
            </a:r>
            <a:r>
              <a:rPr lang="pl-PL" sz="2200" dirty="0"/>
              <a:t>, który jest w zasadzie Skrzynką Pomysłów </a:t>
            </a:r>
            <a:r>
              <a:rPr lang="pl-PL" sz="2200" b="1" u="sng" dirty="0">
                <a:solidFill>
                  <a:srgbClr val="00B050"/>
                </a:solidFill>
              </a:rPr>
              <a:t>na Bank Pomysłów</a:t>
            </a:r>
            <a:r>
              <a:rPr lang="pl-PL" sz="2200" dirty="0"/>
              <a:t>.</a:t>
            </a:r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r>
              <a:rPr lang="pl-PL" b="1" u="sng" dirty="0">
                <a:solidFill>
                  <a:srgbClr val="00B050"/>
                </a:solidFill>
              </a:rPr>
              <a:t>Proponujemy wdrożenie gotowego rozwiązania Exago START</a:t>
            </a:r>
            <a:r>
              <a:rPr lang="pl-PL" dirty="0"/>
              <a:t>:</a:t>
            </a:r>
          </a:p>
          <a:p>
            <a:pPr lvl="1"/>
            <a:r>
              <a:rPr lang="pl-PL" dirty="0"/>
              <a:t>Narzędzie zapewnia transparentność, jest dostępne dla każdego, </a:t>
            </a:r>
            <a:r>
              <a:rPr lang="pl-PL" dirty="0">
                <a:solidFill>
                  <a:srgbClr val="00B050"/>
                </a:solidFill>
              </a:rPr>
              <a:t>chcemy otworzyć program na całą organizację</a:t>
            </a:r>
          </a:p>
          <a:p>
            <a:pPr lvl="1"/>
            <a:r>
              <a:rPr lang="pl-PL" dirty="0"/>
              <a:t>Wchodzimy w narzędzie typu Bank Pomysłów i pomysły nie są już zapominane. </a:t>
            </a:r>
            <a:r>
              <a:rPr lang="pl-PL" dirty="0">
                <a:solidFill>
                  <a:srgbClr val="00B050"/>
                </a:solidFill>
              </a:rPr>
              <a:t>Pomysły są dostępne cały czas w narzędziu</a:t>
            </a:r>
          </a:p>
          <a:p>
            <a:pPr lvl="1"/>
            <a:r>
              <a:rPr lang="pl-PL" dirty="0">
                <a:solidFill>
                  <a:srgbClr val="00B050"/>
                </a:solidFill>
              </a:rPr>
              <a:t>Narzędzie mierzy</a:t>
            </a:r>
            <a:r>
              <a:rPr lang="pl-PL" dirty="0"/>
              <a:t> zaangażowanie (nie tylko) dzięki czemu możemy odpowiednio  zwiększać motywację uczestników</a:t>
            </a:r>
          </a:p>
          <a:p>
            <a:endParaRPr lang="pl-PL" dirty="0"/>
          </a:p>
          <a:p>
            <a:r>
              <a:rPr lang="pl-PL" dirty="0"/>
              <a:t>Sugerujemy zmianę zasad konkursu, proponujemy m.in. Nagrodę 500-10 000 zł (subiektywną ocena osób decyzyjnych).</a:t>
            </a:r>
          </a:p>
          <a:p>
            <a:endParaRPr lang="pl-PL" dirty="0"/>
          </a:p>
          <a:p>
            <a:r>
              <a:rPr lang="pl-PL" dirty="0"/>
              <a:t>Proponujemy umieścić wszystkie dotychczasowe zgłodzenia w banku pomysłów.</a:t>
            </a:r>
          </a:p>
          <a:p>
            <a:pPr lvl="1"/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00722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84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ytat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8664B0"/>
      </a:accent1>
      <a:accent2>
        <a:srgbClr val="D75BCD"/>
      </a:accent2>
      <a:accent3>
        <a:srgbClr val="E54D86"/>
      </a:accent3>
      <a:accent4>
        <a:srgbClr val="DE4547"/>
      </a:accent4>
      <a:accent5>
        <a:srgbClr val="F16E40"/>
      </a:accent5>
      <a:accent6>
        <a:srgbClr val="EB9C5A"/>
      </a:accent6>
      <a:hlink>
        <a:srgbClr val="8F8F8F"/>
      </a:hlink>
      <a:folHlink>
        <a:srgbClr val="A5A5A5"/>
      </a:folHlink>
    </a:clrScheme>
    <a:fontScheme name="Quotabl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7AF46513-5B0D-4B03-9323-32F3F0BFC9D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TM03457503[[fn=Cytat]]</Template>
  <TotalTime>715</TotalTime>
  <Words>1098</Words>
  <Application>Microsoft Office PowerPoint</Application>
  <PresentationFormat>Panoramiczny</PresentationFormat>
  <Paragraphs>123</Paragraphs>
  <Slides>14</Slides>
  <Notes>0</Notes>
  <HiddenSlides>0</HiddenSlides>
  <MMClips>3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14</vt:i4>
      </vt:variant>
    </vt:vector>
  </HeadingPairs>
  <TitlesOfParts>
    <vt:vector size="19" baseType="lpstr">
      <vt:lpstr>Arial</vt:lpstr>
      <vt:lpstr>Century Gothic</vt:lpstr>
      <vt:lpstr>Wingdings</vt:lpstr>
      <vt:lpstr>Wingdings 2</vt:lpstr>
      <vt:lpstr>Cytat</vt:lpstr>
      <vt:lpstr>Nowe Idea Hub</vt:lpstr>
      <vt:lpstr>Aktualny Idea Hub 1.0</vt:lpstr>
      <vt:lpstr>Idea Hub to szansa by stać się firmą innowacyjną!  Warto to wykorzystać!</vt:lpstr>
      <vt:lpstr>Innowacyjność</vt:lpstr>
      <vt:lpstr>Innowacyjność</vt:lpstr>
      <vt:lpstr>Innowacyjność</vt:lpstr>
      <vt:lpstr>Innowacyjność</vt:lpstr>
      <vt:lpstr>Innowacyjność</vt:lpstr>
      <vt:lpstr>Idea Hub 2.0 ~&gt; Bank Pomysłów</vt:lpstr>
      <vt:lpstr>Idea Hub 3.0 ~&gt; Giełda Pomysłów</vt:lpstr>
      <vt:lpstr>Nowe Idea Hub</vt:lpstr>
      <vt:lpstr>Nowe Idea Hub</vt:lpstr>
      <vt:lpstr>Przypadki użycia</vt:lpstr>
      <vt:lpstr>Dzięki 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 naprawie Idea Hub</dc:title>
  <dc:creator>Marcin Rożenek</dc:creator>
  <cp:lastModifiedBy>Marcin Rozenek</cp:lastModifiedBy>
  <cp:revision>97</cp:revision>
  <dcterms:created xsi:type="dcterms:W3CDTF">2018-09-03T06:30:40Z</dcterms:created>
  <dcterms:modified xsi:type="dcterms:W3CDTF">2025-06-24T04:38:54Z</dcterms:modified>
</cp:coreProperties>
</file>