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44" r:id="rId1"/>
  </p:sldMasterIdLst>
  <p:notesMasterIdLst>
    <p:notesMasterId r:id="rId36"/>
  </p:notesMasterIdLst>
  <p:handoutMasterIdLst>
    <p:handoutMasterId r:id="rId37"/>
  </p:handoutMasterIdLst>
  <p:sldIdLst>
    <p:sldId id="316" r:id="rId2"/>
    <p:sldId id="307" r:id="rId3"/>
    <p:sldId id="306" r:id="rId4"/>
    <p:sldId id="287" r:id="rId5"/>
    <p:sldId id="313" r:id="rId6"/>
    <p:sldId id="286" r:id="rId7"/>
    <p:sldId id="308" r:id="rId8"/>
    <p:sldId id="282" r:id="rId9"/>
    <p:sldId id="283" r:id="rId10"/>
    <p:sldId id="284" r:id="rId11"/>
    <p:sldId id="258" r:id="rId12"/>
    <p:sldId id="285" r:id="rId13"/>
    <p:sldId id="302" r:id="rId14"/>
    <p:sldId id="309" r:id="rId15"/>
    <p:sldId id="289" r:id="rId16"/>
    <p:sldId id="292" r:id="rId17"/>
    <p:sldId id="290" r:id="rId18"/>
    <p:sldId id="291" r:id="rId19"/>
    <p:sldId id="296" r:id="rId20"/>
    <p:sldId id="294" r:id="rId21"/>
    <p:sldId id="293" r:id="rId22"/>
    <p:sldId id="311" r:id="rId23"/>
    <p:sldId id="312" r:id="rId24"/>
    <p:sldId id="303" r:id="rId25"/>
    <p:sldId id="301" r:id="rId26"/>
    <p:sldId id="297" r:id="rId27"/>
    <p:sldId id="298" r:id="rId28"/>
    <p:sldId id="299" r:id="rId29"/>
    <p:sldId id="300" r:id="rId30"/>
    <p:sldId id="305" r:id="rId31"/>
    <p:sldId id="315" r:id="rId32"/>
    <p:sldId id="273" r:id="rId33"/>
    <p:sldId id="314" r:id="rId34"/>
    <p:sldId id="26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E43BF099-7887-4644-A553-C94B98606BD2}">
          <p14:sldIdLst>
            <p14:sldId id="316"/>
            <p14:sldId id="307"/>
            <p14:sldId id="306"/>
            <p14:sldId id="287"/>
            <p14:sldId id="313"/>
            <p14:sldId id="286"/>
            <p14:sldId id="308"/>
            <p14:sldId id="282"/>
            <p14:sldId id="283"/>
            <p14:sldId id="284"/>
            <p14:sldId id="258"/>
            <p14:sldId id="285"/>
            <p14:sldId id="302"/>
            <p14:sldId id="309"/>
            <p14:sldId id="289"/>
            <p14:sldId id="292"/>
            <p14:sldId id="290"/>
            <p14:sldId id="291"/>
            <p14:sldId id="296"/>
            <p14:sldId id="294"/>
            <p14:sldId id="293"/>
            <p14:sldId id="311"/>
            <p14:sldId id="312"/>
            <p14:sldId id="303"/>
            <p14:sldId id="301"/>
            <p14:sldId id="297"/>
            <p14:sldId id="298"/>
            <p14:sldId id="299"/>
            <p14:sldId id="300"/>
            <p14:sldId id="305"/>
            <p14:sldId id="315"/>
          </p14:sldIdLst>
        </p14:section>
        <p14:section name="Sekcja bez tytułu" id="{59F84F83-B2E4-49B2-A727-EACABC3DAE9E}">
          <p14:sldIdLst>
            <p14:sldId id="273"/>
            <p14:sldId id="314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9D3"/>
    <a:srgbClr val="DBD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Styl jasny 3 — Ak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Styl pośredni 4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Styl pośredni 3 — 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2"/>
    <p:restoredTop sz="94554"/>
  </p:normalViewPr>
  <p:slideViewPr>
    <p:cSldViewPr snapToGrid="0" snapToObjects="1">
      <p:cViewPr varScale="1">
        <p:scale>
          <a:sx n="72" d="100"/>
          <a:sy n="72" d="100"/>
        </p:scale>
        <p:origin x="5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40FA1-CC54-F149-BB43-CD34F08FCE6A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4FF40-32DC-4E40-BBC9-BD9780D88A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10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BD7AF-9338-A94E-B12F-2ADFA3368964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849A0-43C2-694C-B394-362AC5AB4E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86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2E9A5-6EC3-1342-8C39-57AE1241D555}" type="datetimeFigureOut">
              <a:rPr lang="en-US" smtClean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D6A7B2B-7D80-364E-8F6C-F301B3B25A4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38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en.wikipedia.org/wiki/Conversion_rate_optimization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analytics.googl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Kluczowe_wska%C5%BAniki_efektywno%C5%9Bci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ndependenttrader.pl/top-10-wydarzen-2018-roku-cz-1-geopolityka.html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hronpesel.pl/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s://krd.pl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www.nafrontendzie.pl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line.pl/?g=Zestawy+komputerowe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nobox.hostingasp.pl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www.nafrontendzie.pl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7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6.png"/><Relationship Id="rId5" Type="http://schemas.openxmlformats.org/officeDocument/2006/relationships/hyperlink" Target="https://woodpecker.co/" TargetMode="External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hronpesel.pl/" TargetMode="External"/><Relationship Id="rId7" Type="http://schemas.openxmlformats.org/officeDocument/2006/relationships/hyperlink" Target="https://www.nafrontendzie.pl/" TargetMode="External"/><Relationship Id="rId2" Type="http://schemas.openxmlformats.org/officeDocument/2006/relationships/hyperlink" Target="https://krd.pl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ds.google.com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search.google.com/search-consol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B1C185-51EA-10BD-294B-FD5EE9D9D0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Conversion Rate Optimization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0E12A4F-8EC6-2728-AD5F-3E418E6E2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Optymalizacja współczynnika konwersji – Marcin Rożenek</a:t>
            </a:r>
          </a:p>
        </p:txBody>
      </p:sp>
    </p:spTree>
    <p:extLst>
      <p:ext uri="{BB962C8B-B14F-4D97-AF65-F5344CB8AC3E}">
        <p14:creationId xmlns:p14="http://schemas.microsoft.com/office/powerpoint/2010/main" val="3092144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1186106"/>
            <a:ext cx="10857644" cy="589702"/>
          </a:xfrm>
        </p:spPr>
        <p:txBody>
          <a:bodyPr>
            <a:noAutofit/>
          </a:bodyPr>
          <a:lstStyle/>
          <a:p>
            <a:pPr algn="ctr"/>
            <a:r>
              <a:rPr lang="pl-PL" sz="2800" dirty="0"/>
              <a:t>Więcej, więcej, Więcej!</a:t>
            </a:r>
            <a:endParaRPr lang="en-US" sz="3600" b="1" dirty="0"/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29" y="3725281"/>
            <a:ext cx="920552" cy="1123989"/>
          </a:xfrm>
          <a:prstGeom prst="rect">
            <a:avLst/>
          </a:prstGeom>
        </p:spPr>
      </p:pic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474855"/>
              </p:ext>
            </p:extLst>
          </p:nvPr>
        </p:nvGraphicFramePr>
        <p:xfrm>
          <a:off x="3472180" y="2286401"/>
          <a:ext cx="8128001" cy="25755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259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57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6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Liczba osób</a:t>
                      </a:r>
                      <a:r>
                        <a:rPr lang="pl-PL" baseline="0" dirty="0"/>
                        <a:t> z kampanii PPC (Pay per click)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Cena za szt.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Wydatki na PPC (budżet)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Liczba zamówień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Zysk z</a:t>
                      </a:r>
                      <a:r>
                        <a:rPr lang="pl-PL" baseline="0" dirty="0"/>
                        <a:t> zamówienia za szt.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Zysk całkowity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Zysk po wydatkach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10 000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0.2</a:t>
                      </a:r>
                      <a:r>
                        <a:rPr lang="pl-PL" baseline="0" dirty="0"/>
                        <a:t>4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2 400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75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1 500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-900 zł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10 000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0.2</a:t>
                      </a:r>
                      <a:r>
                        <a:rPr lang="pl-PL" baseline="0" dirty="0"/>
                        <a:t>4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2 400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100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75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7 500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+5 100 zł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10 000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0.2</a:t>
                      </a:r>
                      <a:r>
                        <a:rPr lang="pl-PL" baseline="0" dirty="0"/>
                        <a:t>4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2 400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200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75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15 000 zł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/>
                        <a:t>+12 600 zł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716" y="4077922"/>
            <a:ext cx="920552" cy="112398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863" y="4576512"/>
            <a:ext cx="920552" cy="1123989"/>
          </a:xfrm>
          <a:prstGeom prst="rect">
            <a:avLst/>
          </a:prstGeom>
        </p:spPr>
      </p:pic>
      <p:cxnSp>
        <p:nvCxnSpPr>
          <p:cNvPr id="11" name="Łącznik prosty ze strzałką 10"/>
          <p:cNvCxnSpPr/>
          <p:nvPr/>
        </p:nvCxnSpPr>
        <p:spPr>
          <a:xfrm>
            <a:off x="2248930" y="4287275"/>
            <a:ext cx="12232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>
            <a:off x="1363980" y="3825240"/>
            <a:ext cx="2108200" cy="1030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ze strzałką 16"/>
          <p:cNvCxnSpPr/>
          <p:nvPr/>
        </p:nvCxnSpPr>
        <p:spPr>
          <a:xfrm flipV="1">
            <a:off x="3253740" y="4701540"/>
            <a:ext cx="218440" cy="838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braz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54" y="3692214"/>
            <a:ext cx="447675" cy="472094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112" y="3921909"/>
            <a:ext cx="436181" cy="644267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968" y="4515802"/>
            <a:ext cx="510102" cy="539116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623570" y="5187888"/>
            <a:ext cx="7825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/>
              <a:t>Conversion Rate</a:t>
            </a:r>
            <a:r>
              <a:rPr lang="pl-PL" dirty="0"/>
              <a:t> (%)</a:t>
            </a:r>
            <a:r>
              <a:rPr lang="en-GB" dirty="0"/>
              <a:t> = Total Number of Sales / Number of Unique Visitors</a:t>
            </a:r>
            <a:r>
              <a:rPr lang="pl-PL" dirty="0"/>
              <a:t> * 100</a:t>
            </a:r>
            <a:endParaRPr lang="en-GB" dirty="0"/>
          </a:p>
        </p:txBody>
      </p:sp>
      <p:sp>
        <p:nvSpPr>
          <p:cNvPr id="7" name="pole tekstowe 6"/>
          <p:cNvSpPr txBox="1"/>
          <p:nvPr/>
        </p:nvSpPr>
        <p:spPr>
          <a:xfrm>
            <a:off x="103625" y="4861961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CR = 0,2 %</a:t>
            </a:r>
            <a:endParaRPr lang="en-GB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1121381" y="5219423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CR = 1,0 %</a:t>
            </a:r>
            <a:endParaRPr lang="en-GB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2248930" y="5646892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CR = 2,0 %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96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CONVERSION RATE</a:t>
            </a:r>
            <a:endParaRPr lang="en-US" sz="4000" b="1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ECD94C83-FC57-4DE1-A36B-08052780FFFB}"/>
              </a:ext>
            </a:extLst>
          </p:cNvPr>
          <p:cNvSpPr/>
          <p:nvPr/>
        </p:nvSpPr>
        <p:spPr>
          <a:xfrm>
            <a:off x="2145122" y="2804393"/>
            <a:ext cx="69984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u="sng" dirty="0"/>
              <a:t>Conversion Breakeven</a:t>
            </a:r>
            <a:r>
              <a:rPr lang="pl-PL" sz="2000" dirty="0"/>
              <a:t> (breakdown) = Total Costs / Profit per conversion * Number of visitors</a:t>
            </a:r>
          </a:p>
          <a:p>
            <a:endParaRPr lang="pl-PL" sz="2000" dirty="0"/>
          </a:p>
          <a:p>
            <a:r>
              <a:rPr lang="pl-PL" dirty="0"/>
              <a:t>Przykład: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Koszt reklamy PPC (cena za klik) = 0,55 zł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Budżet PPC (cena za klik) = 1000 (osób) * 0,55 zł = 550 zł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Koszt przygotowania reklamy (Landing Page) = 300 zł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Całkowity koszt = 550 zł + 300 zł = 850 zł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Sprzedaż pokrywająca koszty całkowite = 850 zł / 75 zł = 12 szt.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Minimum Conversion Rate = 12 szt. / 1000 os. = 0,012 %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Minimum Conversion Rate = 850 zł / 75 zł * 1000 = 0,011 %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2145122" y="2137710"/>
            <a:ext cx="8681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u="sng" dirty="0"/>
              <a:t>Conversion Rate</a:t>
            </a:r>
            <a:r>
              <a:rPr lang="pl-PL" sz="2000" dirty="0"/>
              <a:t> (%)</a:t>
            </a:r>
            <a:r>
              <a:rPr lang="en-GB" sz="2000" dirty="0"/>
              <a:t> = Total Number of Sales / Number of Unique Visitors</a:t>
            </a:r>
            <a:r>
              <a:rPr lang="pl-PL" sz="2000" dirty="0"/>
              <a:t> * 100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8752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CONVERSION RATE OPTIMIZATION</a:t>
            </a:r>
            <a:endParaRPr lang="en-US" sz="4000" b="1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8219168F-79D8-4649-BEE4-7261FC4EBCC7}"/>
              </a:ext>
            </a:extLst>
          </p:cNvPr>
          <p:cNvSpPr/>
          <p:nvPr/>
        </p:nvSpPr>
        <p:spPr>
          <a:xfrm>
            <a:off x="1505548" y="2348731"/>
            <a:ext cx="9770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dirty="0"/>
              <a:t>Wiki: </a:t>
            </a:r>
            <a:r>
              <a:rPr lang="pl-PL" sz="2800" dirty="0">
                <a:hlinkClick r:id="rId2"/>
              </a:rPr>
              <a:t>https://en.wikipedia.org/wiki/Conversion_rate_optimization</a:t>
            </a:r>
            <a:endParaRPr lang="pl-PL" sz="2800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ECD94C83-FC57-4DE1-A36B-08052780FFFB}"/>
              </a:ext>
            </a:extLst>
          </p:cNvPr>
          <p:cNvSpPr/>
          <p:nvPr/>
        </p:nvSpPr>
        <p:spPr>
          <a:xfrm>
            <a:off x="873052" y="3451122"/>
            <a:ext cx="699840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In internet marketing, conversion optimization, or conversion rate optimization (CRO) is a system for </a:t>
            </a:r>
            <a:r>
              <a:rPr lang="en-GB" sz="2400" b="1" u="sng" dirty="0"/>
              <a:t>increasing the percentage of visitors to a website that convert into customers</a:t>
            </a:r>
            <a:r>
              <a:rPr lang="pl-PL" sz="2400" dirty="0"/>
              <a:t>,</a:t>
            </a:r>
            <a:r>
              <a:rPr lang="en-GB" sz="2400" dirty="0"/>
              <a:t> </a:t>
            </a:r>
            <a:r>
              <a:rPr lang="en-GB" sz="2000" dirty="0"/>
              <a:t>or more generally, take any</a:t>
            </a:r>
            <a:r>
              <a:rPr lang="en-GB" sz="2400" dirty="0"/>
              <a:t> </a:t>
            </a:r>
            <a:r>
              <a:rPr lang="en-GB" sz="2400" b="1" u="sng" dirty="0"/>
              <a:t>desired action on a webpage</a:t>
            </a:r>
            <a:r>
              <a:rPr lang="en-GB" sz="2400" dirty="0"/>
              <a:t>. </a:t>
            </a:r>
            <a:r>
              <a:rPr lang="en-GB" sz="2000" dirty="0"/>
              <a:t>It is commonly referred to as CRO.</a:t>
            </a:r>
            <a:endParaRPr lang="pl-PL" sz="2000" dirty="0"/>
          </a:p>
        </p:txBody>
      </p:sp>
      <p:pic>
        <p:nvPicPr>
          <p:cNvPr id="1026" name="Picture 2" descr="https://upload.wikimedia.org/wikipedia/commons/thumb/5/5d/Conversion_marketing_example.svg/1920px-Conversion_marketing_exampl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460" y="3086115"/>
            <a:ext cx="3779673" cy="267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837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Nie ma danych,</a:t>
            </a:r>
            <a:br>
              <a:rPr lang="pl-PL" sz="4000" dirty="0"/>
            </a:br>
            <a:r>
              <a:rPr lang="pl-PL" sz="4000" dirty="0"/>
              <a:t>nie ma optymalizacji</a:t>
            </a:r>
            <a:endParaRPr lang="en-US" sz="4000" b="1" dirty="0"/>
          </a:p>
        </p:txBody>
      </p:sp>
      <p:sp>
        <p:nvSpPr>
          <p:cNvPr id="6" name="pole tekstowe 5"/>
          <p:cNvSpPr txBox="1"/>
          <p:nvPr/>
        </p:nvSpPr>
        <p:spPr>
          <a:xfrm>
            <a:off x="1584325" y="2180194"/>
            <a:ext cx="8793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/>
              <a:t>Google Analytics to serce strony www: </a:t>
            </a:r>
            <a:r>
              <a:rPr lang="en-GB" sz="2400" dirty="0">
                <a:hlinkClick r:id="rId2"/>
              </a:rPr>
              <a:t>https://analytics.google.com</a:t>
            </a:r>
            <a:endParaRPr lang="en-GB" sz="2400" dirty="0"/>
          </a:p>
        </p:txBody>
      </p:sp>
      <p:pic>
        <p:nvPicPr>
          <p:cNvPr id="1026" name="Picture 2" descr="Podobny obra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827" y="2641859"/>
            <a:ext cx="2800494" cy="29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5670" y="2634979"/>
            <a:ext cx="4839979" cy="296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610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Analytics - eksploracja danych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343900" y="2136991"/>
            <a:ext cx="9923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Many Segmentację oraz Persona Development, mamy </a:t>
            </a:r>
            <a:r>
              <a:rPr lang="pl-PL" b="1" u="sng" dirty="0"/>
              <a:t>trend by skupiać się na zachowaniach</a:t>
            </a:r>
            <a:r>
              <a:rPr lang="pl-PL" dirty="0"/>
              <a:t>.</a:t>
            </a:r>
          </a:p>
          <a:p>
            <a:r>
              <a:rPr lang="pl-PL" dirty="0"/>
              <a:t>Stosujemy różne podziały i strategie analizy danych. Przydatnym są narzędzia śledzące.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588" y="3222798"/>
            <a:ext cx="3961448" cy="1165667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9" y="4843899"/>
            <a:ext cx="4350685" cy="1185588"/>
          </a:xfrm>
          <a:prstGeom prst="rect">
            <a:avLst/>
          </a:prstGeom>
        </p:spPr>
      </p:pic>
      <p:sp>
        <p:nvSpPr>
          <p:cNvPr id="13" name="pole tekstowe 12"/>
          <p:cNvSpPr txBox="1"/>
          <p:nvPr/>
        </p:nvSpPr>
        <p:spPr>
          <a:xfrm>
            <a:off x="896588" y="2920250"/>
            <a:ext cx="2624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u="sng" dirty="0"/>
              <a:t>Segmentacja</a:t>
            </a:r>
            <a:r>
              <a:rPr lang="pl-PL" sz="1600" dirty="0"/>
              <a:t> demograficzna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896588" y="4551218"/>
            <a:ext cx="2491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u="sng" dirty="0"/>
              <a:t>Segmentacja</a:t>
            </a:r>
            <a:r>
              <a:rPr lang="pl-PL" sz="1600" dirty="0"/>
              <a:t> behawioralna</a:t>
            </a:r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549" y="3533937"/>
            <a:ext cx="4105275" cy="2495550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6541374" y="3164605"/>
            <a:ext cx="3249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u="sng" dirty="0"/>
              <a:t>Profil osoby</a:t>
            </a:r>
            <a:r>
              <a:rPr lang="pl-PL" sz="1600" dirty="0"/>
              <a:t> (Persona Development)</a:t>
            </a:r>
          </a:p>
        </p:txBody>
      </p:sp>
      <p:sp>
        <p:nvSpPr>
          <p:cNvPr id="17" name="pole tekstowe 16"/>
          <p:cNvSpPr txBox="1"/>
          <p:nvPr/>
        </p:nvSpPr>
        <p:spPr>
          <a:xfrm>
            <a:off x="10410824" y="4182194"/>
            <a:ext cx="1629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Wybieramy 4–8 przedstawicieli, tworzymy profile osób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5564162" y="4351163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vs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75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co mierzyć,</a:t>
            </a:r>
            <a:br>
              <a:rPr lang="pl-PL" sz="4000" dirty="0"/>
            </a:br>
            <a:r>
              <a:rPr lang="pl-PL" sz="4000" dirty="0"/>
              <a:t>co optymalizować</a:t>
            </a:r>
            <a:endParaRPr lang="en-US" sz="4000" b="1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614" y="2079307"/>
            <a:ext cx="4305300" cy="3552825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5632704" y="2128749"/>
            <a:ext cx="61691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Kluczowe wskaźniki efektywności</a:t>
            </a:r>
          </a:p>
          <a:p>
            <a:endParaRPr lang="pl-PL" b="1" u="sng" dirty="0"/>
          </a:p>
          <a:p>
            <a:r>
              <a:rPr lang="pl-PL" dirty="0"/>
              <a:t>Wiki: </a:t>
            </a:r>
            <a:r>
              <a:rPr lang="pl-PL" dirty="0">
                <a:hlinkClick r:id="rId3"/>
              </a:rPr>
              <a:t>https://pl.wikipedia.org/wiki/Kluczowe_wska%C5%BAniki_efektywno%C5%9Bci</a:t>
            </a:r>
            <a:endParaRPr lang="pl-PL" dirty="0"/>
          </a:p>
          <a:p>
            <a:r>
              <a:rPr lang="pl-PL" dirty="0"/>
              <a:t>Kluczowe wskaźniki efektywności (ang. Key Performance Indicators, KPI) – finansowe i niefinansowe wskaźniki stosowane jako mierniki w procesach pomiaru stopnia realizacji celów organizacji.</a:t>
            </a:r>
          </a:p>
        </p:txBody>
      </p:sp>
    </p:spTree>
    <p:extLst>
      <p:ext uri="{BB962C8B-B14F-4D97-AF65-F5344CB8AC3E}">
        <p14:creationId xmlns:p14="http://schemas.microsoft.com/office/powerpoint/2010/main" val="2155407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470660" y="2039849"/>
            <a:ext cx="9451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Propozycja podobnych tematycznie artykułów na końcu wpisu bloga, </a:t>
            </a:r>
            <a:r>
              <a:rPr lang="pl-PL" b="1" dirty="0"/>
              <a:t>mikro/makro konwersja</a:t>
            </a:r>
            <a:r>
              <a:rPr lang="pl-PL" dirty="0"/>
              <a:t>, „</a:t>
            </a:r>
            <a:r>
              <a:rPr lang="pl-PL" b="1" u="sng" dirty="0"/>
              <a:t>zapętlenie użytkownika</a:t>
            </a:r>
            <a:r>
              <a:rPr lang="pl-PL" dirty="0"/>
              <a:t>” na końcu wydłuża czas na stronie i zwiększa liczbę stron odwiedzonych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157" y="2825094"/>
            <a:ext cx="6261100" cy="311035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5800" y="3581400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1.</a:t>
            </a:r>
            <a:endParaRPr lang="en-GB" sz="4400" dirty="0"/>
          </a:p>
        </p:txBody>
      </p:sp>
      <p:sp>
        <p:nvSpPr>
          <p:cNvPr id="3" name="pole tekstowe 2"/>
          <p:cNvSpPr txBox="1"/>
          <p:nvPr/>
        </p:nvSpPr>
        <p:spPr>
          <a:xfrm>
            <a:off x="9155257" y="4765896"/>
            <a:ext cx="24765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Blog Independent Trader 21 o rynkach, inwestycjach, bit coin: </a:t>
            </a:r>
            <a:r>
              <a:rPr lang="pl-PL" sz="1400" dirty="0">
                <a:hlinkClick r:id="rId3"/>
              </a:rPr>
              <a:t>https://independenttrader.pl/top-10-wydarzen-2018-roku-cz-1-geopolityka.html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70565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95704" y="2039849"/>
            <a:ext cx="6956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Taki sam zabieg „</a:t>
            </a:r>
            <a:r>
              <a:rPr lang="pl-PL" b="1" u="sng" dirty="0"/>
              <a:t>zapętlenia użytkownika</a:t>
            </a:r>
            <a:r>
              <a:rPr lang="pl-PL" dirty="0"/>
              <a:t>„ na stronie. W przypadku sklepu to </a:t>
            </a:r>
            <a:r>
              <a:rPr lang="pl-PL" b="1" dirty="0"/>
              <a:t>mikro konwersja </a:t>
            </a:r>
            <a:r>
              <a:rPr lang="pl-PL" dirty="0"/>
              <a:t>(makro to dopiero dodanie do koszyka), podpowiada użytkownikowi łączone, podobne lub polecane produkty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685800" y="3581400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1.</a:t>
            </a:r>
            <a:endParaRPr lang="en-GB" sz="4400" dirty="0"/>
          </a:p>
        </p:txBody>
      </p:sp>
      <p:sp>
        <p:nvSpPr>
          <p:cNvPr id="3" name="pole tekstowe 2"/>
          <p:cNvSpPr txBox="1"/>
          <p:nvPr/>
        </p:nvSpPr>
        <p:spPr>
          <a:xfrm>
            <a:off x="8772779" y="4909041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Przykład z książki:</a:t>
            </a:r>
          </a:p>
          <a:p>
            <a:r>
              <a:rPr lang="en-GB" sz="1400" dirty="0"/>
              <a:t>The Smashing Book #1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04" y="3045407"/>
            <a:ext cx="7077075" cy="24003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704" y="3031961"/>
            <a:ext cx="70770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5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95704" y="2039849"/>
            <a:ext cx="9226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Aktualny wygląd strony Amazon. W ramach „</a:t>
            </a:r>
            <a:r>
              <a:rPr lang="pl-PL" b="1" u="sng" dirty="0"/>
              <a:t>zapętlenia użytkownika</a:t>
            </a:r>
            <a:r>
              <a:rPr lang="pl-PL" dirty="0"/>
              <a:t>”, jego podróży po stronie pokazywane nam są na dole podobne produkty dla wyszukania: Conversion rate optimization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469" y="2686180"/>
            <a:ext cx="5444475" cy="3189645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5800" y="3581400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1.</a:t>
            </a:r>
            <a:endParaRPr lang="en-GB" sz="4400" dirty="0"/>
          </a:p>
        </p:txBody>
      </p:sp>
      <p:sp>
        <p:nvSpPr>
          <p:cNvPr id="6" name="Prostokąt 5"/>
          <p:cNvSpPr/>
          <p:nvPr/>
        </p:nvSpPr>
        <p:spPr>
          <a:xfrm>
            <a:off x="8746944" y="5352605"/>
            <a:ext cx="2704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dirty="0"/>
              <a:t>Przykład ze strony:</a:t>
            </a:r>
          </a:p>
          <a:p>
            <a:r>
              <a:rPr lang="pl-PL" sz="1400" dirty="0">
                <a:hlinkClick r:id="rId3"/>
              </a:rPr>
              <a:t>https://www.amazon.com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5012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295262" y="2039849"/>
            <a:ext cx="10490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Wyeliminuj paraliż wyboru. </a:t>
            </a:r>
            <a:r>
              <a:rPr lang="pl-PL" dirty="0"/>
              <a:t>W marketingu istnieje pojęcie paraliżu wyboru, które określa stan konsumenta muszącego wybrać spośród </a:t>
            </a:r>
            <a:r>
              <a:rPr lang="pl-PL" b="1" dirty="0"/>
              <a:t>zbyt wielu możliwości jednego typu</a:t>
            </a:r>
            <a:r>
              <a:rPr lang="pl-PL" dirty="0"/>
              <a:t> przy niewielu czynnikach odróżniających. Taka sama sytuacja ma miejsce w stacjonarnym sklepie przy półce (mamy etykietkę promocja).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2.</a:t>
            </a:r>
            <a:endParaRPr lang="en-GB" sz="4400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882" y="3266125"/>
            <a:ext cx="4819650" cy="2466975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8434532" y="5209880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Przykład z książki:</a:t>
            </a:r>
          </a:p>
          <a:p>
            <a:r>
              <a:rPr lang="en-GB" sz="1400" dirty="0"/>
              <a:t>The Smashing Book #1</a:t>
            </a:r>
          </a:p>
        </p:txBody>
      </p:sp>
    </p:spTree>
    <p:extLst>
      <p:ext uri="{BB962C8B-B14F-4D97-AF65-F5344CB8AC3E}">
        <p14:creationId xmlns:p14="http://schemas.microsoft.com/office/powerpoint/2010/main" val="278591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774278"/>
            <a:ext cx="10857644" cy="1049235"/>
          </a:xfrm>
        </p:spPr>
        <p:txBody>
          <a:bodyPr>
            <a:noAutofit/>
          </a:bodyPr>
          <a:lstStyle/>
          <a:p>
            <a:pPr algn="ctr"/>
            <a:r>
              <a:rPr lang="pl-PL" sz="2800" dirty="0"/>
              <a:t>Dawno, dawno temu, za siedmioma domenami, za siedmioma adresami</a:t>
            </a:r>
            <a:r>
              <a:rPr lang="pl-PL" dirty="0"/>
              <a:t> </a:t>
            </a:r>
            <a:r>
              <a:rPr lang="pl-PL" sz="3600" b="1" dirty="0"/>
              <a:t>była sobie pewna www</a:t>
            </a:r>
            <a:endParaRPr lang="en-US" sz="3600" b="1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8781413" y="2394185"/>
            <a:ext cx="2280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Firma: </a:t>
            </a:r>
            <a:r>
              <a:rPr lang="pl-PL" sz="2000" dirty="0">
                <a:hlinkClick r:id="rId2"/>
              </a:rPr>
              <a:t>https://krd.pl</a:t>
            </a:r>
            <a:endParaRPr lang="pl-PL" sz="2000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4350352" y="2431174"/>
            <a:ext cx="3257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Usługa: </a:t>
            </a:r>
            <a:r>
              <a:rPr lang="pl-PL" sz="2000" dirty="0">
                <a:hlinkClick r:id="rId3"/>
              </a:rPr>
              <a:t>https://chronpesel.pl</a:t>
            </a:r>
            <a:endParaRPr lang="pl-PL" sz="20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409845" y="2446808"/>
            <a:ext cx="3875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Blog: </a:t>
            </a:r>
            <a:r>
              <a:rPr lang="pl-PL" sz="2000" dirty="0">
                <a:hlinkClick r:id="rId4"/>
              </a:rPr>
              <a:t>https://www.nafrontendzie.pl</a:t>
            </a:r>
            <a:endParaRPr lang="pl-PL" sz="2000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2166" y="2957912"/>
            <a:ext cx="3038797" cy="2370709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669" y="2957912"/>
            <a:ext cx="3595870" cy="237070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392" y="2957912"/>
            <a:ext cx="2912649" cy="237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79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95704" y="2039849"/>
            <a:ext cx="1008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Pobudzaj popyt niedoborem</a:t>
            </a:r>
            <a:r>
              <a:rPr lang="pl-PL" b="1" dirty="0"/>
              <a:t>. </a:t>
            </a:r>
            <a:r>
              <a:rPr lang="pl-PL" dirty="0"/>
              <a:t>Kiedy ilość wartościowego towaru jest ograniczona, zdobycie choćby jednej sztuki pozwala jej właścicielowi stanąć na uprzywilejowanej pozycji.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5998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3.</a:t>
            </a:r>
            <a:endParaRPr lang="en-GB" sz="4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440" y="3037744"/>
            <a:ext cx="3932471" cy="2398198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2099158" y="5467967"/>
            <a:ext cx="3277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l-PL" sz="1400" dirty="0"/>
              <a:t>Przykład z książki: </a:t>
            </a:r>
            <a:r>
              <a:rPr lang="en-GB" sz="1400" dirty="0"/>
              <a:t>The Smashing Book #1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7145693" y="5423904"/>
            <a:ext cx="368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Przykład strony sklepu Proline: </a:t>
            </a:r>
            <a:r>
              <a:rPr lang="pl-PL" sz="1400" b="1" dirty="0">
                <a:hlinkClick r:id="rId3"/>
              </a:rPr>
              <a:t>https://proline.pl/?g=Zestawy+komputerowe</a:t>
            </a:r>
            <a:endParaRPr lang="pl-PL" sz="1400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237" y="3039092"/>
            <a:ext cx="4581525" cy="242887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9158" y="3037744"/>
            <a:ext cx="4578604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7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441960" y="2039849"/>
            <a:ext cx="1104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Na pierwszym planie strony w tzw. </a:t>
            </a:r>
            <a:r>
              <a:rPr lang="pl-PL" b="1" dirty="0"/>
              <a:t>sekcji Hero </a:t>
            </a:r>
            <a:r>
              <a:rPr lang="pl-PL" dirty="0"/>
              <a:t>często są nam </a:t>
            </a:r>
            <a:r>
              <a:rPr lang="pl-PL" b="1" u="sng" dirty="0"/>
              <a:t>prezentowane filmiki</a:t>
            </a:r>
            <a:r>
              <a:rPr lang="pl-PL" dirty="0"/>
              <a:t>. Są odpowiednio wyeksponowane (przyciemnione tło, wyraźny przycisk Odtwarzaj. Filmiki </a:t>
            </a:r>
            <a:r>
              <a:rPr lang="pl-PL" b="1" dirty="0"/>
              <a:t>przekazują wartości, prezentują produkt</a:t>
            </a:r>
            <a:r>
              <a:rPr lang="pl-PL" dirty="0"/>
              <a:t>. To mikro konwersja.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4.</a:t>
            </a:r>
            <a:endParaRPr lang="en-GB" sz="44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8145780" y="5221474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Przykład z książki:</a:t>
            </a:r>
          </a:p>
          <a:p>
            <a:r>
              <a:rPr lang="en-GB" sz="1400" dirty="0"/>
              <a:t>The Smashing Book #1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439" y="2801469"/>
            <a:ext cx="5276850" cy="294322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439" y="2795997"/>
            <a:ext cx="5277341" cy="294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8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553439" y="1934708"/>
            <a:ext cx="92729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u="sng" dirty="0"/>
              <a:t>Przyciski Call to action,</a:t>
            </a:r>
            <a:r>
              <a:rPr lang="pl-PL" sz="2000" dirty="0"/>
              <a:t> są </a:t>
            </a:r>
            <a:r>
              <a:rPr lang="pl-PL" sz="2000" b="1" dirty="0"/>
              <a:t>wyraźne na kolorze tła</a:t>
            </a:r>
            <a:r>
              <a:rPr lang="pl-PL" sz="2000" dirty="0"/>
              <a:t>. Zachęcają do kliknięcia. Często jest to większa makro konwersja, sprzedaż produktu, cel nadrzędny. Dobór kolorów z palety barw przy użyciu teorii kolorów.</a:t>
            </a:r>
            <a:endParaRPr lang="en-GB" sz="2000" dirty="0"/>
          </a:p>
        </p:txBody>
      </p:sp>
      <p:pic>
        <p:nvPicPr>
          <p:cNvPr id="1026" name="Picture 2" descr="Znalezione obrazy dla zapytania call to action button exam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47" y="3310810"/>
            <a:ext cx="4596013" cy="217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nalezione obrazy dla zapytania video background hero page examp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060" y="3310810"/>
            <a:ext cx="3496996" cy="217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a 6"/>
          <p:cNvGrpSpPr/>
          <p:nvPr/>
        </p:nvGrpSpPr>
        <p:grpSpPr>
          <a:xfrm>
            <a:off x="9347049" y="2674001"/>
            <a:ext cx="2366131" cy="3362046"/>
            <a:chOff x="9506111" y="2715629"/>
            <a:chExt cx="2366131" cy="3362046"/>
          </a:xfrm>
        </p:grpSpPr>
        <p:pic>
          <p:nvPicPr>
            <p:cNvPr id="3" name="Obraz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06111" y="2715629"/>
              <a:ext cx="2295844" cy="983933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94886" y="3752955"/>
              <a:ext cx="2118294" cy="1099115"/>
            </a:xfrm>
            <a:prstGeom prst="rect">
              <a:avLst/>
            </a:prstGeom>
          </p:spPr>
        </p:pic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06111" y="4905463"/>
              <a:ext cx="2366131" cy="1172212"/>
            </a:xfrm>
            <a:prstGeom prst="rect">
              <a:avLst/>
            </a:prstGeom>
          </p:spPr>
        </p:pic>
      </p:grpSp>
      <p:sp>
        <p:nvSpPr>
          <p:cNvPr id="12" name="pole tekstowe 11"/>
          <p:cNvSpPr txBox="1"/>
          <p:nvPr/>
        </p:nvSpPr>
        <p:spPr>
          <a:xfrm>
            <a:off x="281940" y="3876163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5.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16704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553439" y="1934708"/>
            <a:ext cx="9272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u="sng" dirty="0"/>
              <a:t>Dobrze dobrane kolory</a:t>
            </a:r>
            <a:r>
              <a:rPr lang="pl-PL" sz="2000" dirty="0"/>
              <a:t> wpływają na wyróżnienie różnych elementów na stronie, m.in. Przyciski typu Call  to action. Dobieramy kolory </a:t>
            </a:r>
            <a:r>
              <a:rPr lang="pl-PL" sz="2000" b="1" u="sng" dirty="0"/>
              <a:t>według typu palety</a:t>
            </a:r>
            <a:r>
              <a:rPr lang="pl-PL" sz="2000" b="1" dirty="0"/>
              <a:t>, strategii</a:t>
            </a:r>
            <a:r>
              <a:rPr lang="pl-PL" sz="2000" dirty="0"/>
              <a:t>.</a:t>
            </a:r>
            <a:endParaRPr lang="en-GB" sz="2000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23" y="3035193"/>
            <a:ext cx="2198104" cy="234347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122" y="3035193"/>
            <a:ext cx="2231531" cy="2404942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382" y="2927320"/>
            <a:ext cx="2432715" cy="2559216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7826" y="2987665"/>
            <a:ext cx="2420934" cy="2498871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4503421" y="5564236"/>
            <a:ext cx="3360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Przykład z książki: </a:t>
            </a:r>
            <a:r>
              <a:rPr lang="en-GB" sz="1400" dirty="0"/>
              <a:t>The Smashing Book #1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281940" y="3876163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6.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492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95704" y="1907812"/>
            <a:ext cx="1008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Czy na pewno stosować </a:t>
            </a:r>
            <a:r>
              <a:rPr lang="pl-PL" b="1" u="sng" dirty="0"/>
              <a:t>kody promocyjne</a:t>
            </a:r>
            <a:r>
              <a:rPr lang="pl-PL" dirty="0"/>
              <a:t>. Użytkownicy często </a:t>
            </a:r>
            <a:r>
              <a:rPr lang="pl-PL" b="1" dirty="0"/>
              <a:t>opuszczają stronę szukając kodów</a:t>
            </a:r>
            <a:r>
              <a:rPr lang="pl-PL" dirty="0"/>
              <a:t> i nie wracają. Pokazuje to przykład formularza rejestracji usługi firmy Brand24.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7.</a:t>
            </a:r>
            <a:endParaRPr lang="en-GB" sz="4400" dirty="0"/>
          </a:p>
        </p:txBody>
      </p:sp>
      <p:pic>
        <p:nvPicPr>
          <p:cNvPr id="3" name="EBE 2016 Mike Sadowski (Brand24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92531" y="2554143"/>
            <a:ext cx="5864352" cy="3298698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8956883" y="4898734"/>
            <a:ext cx="25632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Fragment wystąpienia</a:t>
            </a:r>
          </a:p>
          <a:p>
            <a:pPr algn="ctr"/>
            <a:r>
              <a:rPr lang="pl-PL" sz="1400" dirty="0"/>
              <a:t>E-commerce Berlin Expo 216,</a:t>
            </a:r>
          </a:p>
          <a:p>
            <a:pPr algn="ctr"/>
            <a:r>
              <a:rPr lang="pl-PL" sz="1400" dirty="0"/>
              <a:t>Michał Sadowski, współtwórca Brand24</a:t>
            </a:r>
          </a:p>
        </p:txBody>
      </p:sp>
    </p:spTree>
    <p:extLst>
      <p:ext uri="{BB962C8B-B14F-4D97-AF65-F5344CB8AC3E}">
        <p14:creationId xmlns:p14="http://schemas.microsoft.com/office/powerpoint/2010/main" val="329818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95704" y="2039849"/>
            <a:ext cx="10089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Można ułatwić kontakt użytkownikowi poprzez </a:t>
            </a:r>
            <a:r>
              <a:rPr lang="pl-PL" b="1" u="sng" dirty="0"/>
              <a:t>mechanizm typu live chat</a:t>
            </a:r>
            <a:r>
              <a:rPr lang="pl-PL" dirty="0"/>
              <a:t>. Łatwiej napisać niż zadzwonić. Zmniejszamy</a:t>
            </a:r>
            <a:r>
              <a:rPr lang="pl-PL" dirty="0">
                <a:sym typeface="Wingdings" panose="05000000000000000000" pitchFamily="2" charset="2"/>
              </a:rPr>
              <a:t> </a:t>
            </a:r>
            <a:r>
              <a:rPr lang="pl-PL" b="1" dirty="0">
                <a:sym typeface="Wingdings" panose="05000000000000000000" pitchFamily="2" charset="2"/>
              </a:rPr>
              <a:t>Bounce rate</a:t>
            </a:r>
            <a:r>
              <a:rPr lang="pl-PL" dirty="0">
                <a:sym typeface="Wingdings" panose="05000000000000000000" pitchFamily="2" charset="2"/>
              </a:rPr>
              <a:t> (przy założeniu, że rozmowa to mikro konwersja)</a:t>
            </a:r>
            <a:r>
              <a:rPr lang="pl-PL" b="1" dirty="0">
                <a:sym typeface="Wingdings" panose="05000000000000000000" pitchFamily="2" charset="2"/>
              </a:rPr>
              <a:t> </a:t>
            </a:r>
            <a:r>
              <a:rPr lang="pl-PL" dirty="0">
                <a:sym typeface="Wingdings" panose="05000000000000000000" pitchFamily="2" charset="2"/>
              </a:rPr>
              <a:t>oraz </a:t>
            </a:r>
          </a:p>
          <a:p>
            <a:r>
              <a:rPr lang="pl-PL" b="1" dirty="0">
                <a:sym typeface="Wingdings" panose="05000000000000000000" pitchFamily="2" charset="2"/>
              </a:rPr>
              <a:t>wydłużamy czas spędzony na stronie.</a:t>
            </a:r>
            <a:endParaRPr lang="pl-PL" b="1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8.</a:t>
            </a:r>
            <a:endParaRPr lang="en-GB" sz="4400" dirty="0"/>
          </a:p>
        </p:txBody>
      </p:sp>
      <p:pic>
        <p:nvPicPr>
          <p:cNvPr id="10" name="Symbol zastępczy zawartości 3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86100" y="3024139"/>
            <a:ext cx="6108700" cy="282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8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451864" y="2039849"/>
            <a:ext cx="1008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Diagram Gutenberga</a:t>
            </a:r>
            <a:r>
              <a:rPr lang="pl-PL" dirty="0"/>
              <a:t> (znany również jako zasada Gutenberga) jest mapą ścieżki przesuwania się wzroku po stronie — w świecie zachodnim przebiega ona od lewej do prawej i z góry na dół.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9.</a:t>
            </a:r>
            <a:endParaRPr lang="en-GB" sz="44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4457701" y="5533071"/>
            <a:ext cx="3360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Przykład z książki: </a:t>
            </a:r>
            <a:r>
              <a:rPr lang="en-GB" sz="1400" dirty="0"/>
              <a:t>The Smashing Book #1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0" y="2827971"/>
            <a:ext cx="4305300" cy="27051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200" y="2821078"/>
            <a:ext cx="4305300" cy="2708173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8287" y="2818577"/>
            <a:ext cx="4286250" cy="27051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8287" y="2821078"/>
            <a:ext cx="4277828" cy="270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0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lepiej, lepiej, lepiej!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562100" y="1907812"/>
            <a:ext cx="1022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Istnieje bardzo popularne podejście do sprzedaży o nazwie </a:t>
            </a:r>
            <a:r>
              <a:rPr lang="pl-PL" b="1" u="sng" dirty="0"/>
              <a:t>AIDA</a:t>
            </a:r>
            <a:r>
              <a:rPr lang="pl-PL" dirty="0"/>
              <a:t>, co jest skrótem od „Attention, Interest, Desire, Action” („uwaga, zainteresowanie, pożądanie, działanie”). AIDA może Cię przeprowadzić przez </a:t>
            </a:r>
            <a:r>
              <a:rPr lang="pl-PL" b="1" u="sng" dirty="0"/>
              <a:t>proces ustrukturyzowania oferty sprzedaży</a:t>
            </a:r>
            <a:r>
              <a:rPr lang="pl-PL" dirty="0"/>
              <a:t>. Można powiązać z zasadą Gutenberga.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85800" y="3581400"/>
            <a:ext cx="8002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/>
              <a:t>10.</a:t>
            </a:r>
            <a:endParaRPr lang="en-GB" sz="4400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4772746" y="5533071"/>
            <a:ext cx="3360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Przykład z książki: </a:t>
            </a:r>
            <a:r>
              <a:rPr lang="en-GB" sz="1400" dirty="0"/>
              <a:t>The Smashing Book #1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534" y="3061965"/>
            <a:ext cx="3848100" cy="2466975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534" y="3068228"/>
            <a:ext cx="3850406" cy="246484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972" y="2886551"/>
            <a:ext cx="2247900" cy="264795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972" y="2886551"/>
            <a:ext cx="2240107" cy="264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6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lejki konwersji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413764" y="1959204"/>
            <a:ext cx="1008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Potencjalny klient przechodzi przez różne „stany”</a:t>
            </a:r>
            <a:r>
              <a:rPr lang="pl-PL" dirty="0"/>
              <a:t>, które mogą występować przed podjęciem decyzji o zakupie. Można na ich podstawie zbudować tzw. lejek konwersji.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04" y="2742843"/>
            <a:ext cx="8960189" cy="3215996"/>
          </a:xfrm>
          <a:prstGeom prst="rect">
            <a:avLst/>
          </a:prstGeom>
        </p:spPr>
      </p:pic>
      <p:pic>
        <p:nvPicPr>
          <p:cNvPr id="12" name="Picture 8" descr="Znalezione obrazy dla zapytania funnel MON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606191" y="3703433"/>
            <a:ext cx="2048440" cy="2693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9"/>
          <p:cNvSpPr txBox="1"/>
          <p:nvPr/>
        </p:nvSpPr>
        <p:spPr>
          <a:xfrm>
            <a:off x="181950" y="5435619"/>
            <a:ext cx="1513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400" dirty="0"/>
              <a:t>Przykład z usługi:</a:t>
            </a:r>
          </a:p>
          <a:p>
            <a:pPr algn="r"/>
            <a:r>
              <a:rPr lang="pl-PL" sz="1400" dirty="0"/>
              <a:t>user.com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60869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marketing automation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223070" y="1910624"/>
            <a:ext cx="10264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Są narzędzia, które </a:t>
            </a:r>
            <a:r>
              <a:rPr lang="pl-PL" b="1" dirty="0"/>
              <a:t>budują bazę odwiedzających </a:t>
            </a:r>
            <a:r>
              <a:rPr lang="pl-PL" dirty="0"/>
              <a:t>twoją stronę, </a:t>
            </a:r>
            <a:r>
              <a:rPr lang="pl-PL" b="1" dirty="0"/>
              <a:t>zbiera informacje</a:t>
            </a:r>
            <a:r>
              <a:rPr lang="pl-PL" dirty="0"/>
              <a:t> o nich oraz ich </a:t>
            </a:r>
            <a:r>
              <a:rPr lang="en-GB" dirty="0"/>
              <a:t> </a:t>
            </a:r>
            <a:r>
              <a:rPr lang="pl-PL" b="1" u="sng" dirty="0"/>
              <a:t>zachowaniach</a:t>
            </a:r>
            <a:r>
              <a:rPr lang="pl-PL" dirty="0"/>
              <a:t> (</a:t>
            </a:r>
            <a:r>
              <a:rPr lang="en-GB" dirty="0"/>
              <a:t>cookies</a:t>
            </a:r>
            <a:r>
              <a:rPr lang="pl-PL" dirty="0"/>
              <a:t>). Na tej postawie i „stanie” danej osoby można budować </a:t>
            </a:r>
            <a:r>
              <a:rPr lang="pl-PL" b="1" u="sng" dirty="0"/>
              <a:t>mapy akcji </a:t>
            </a:r>
            <a:r>
              <a:rPr lang="pl-PL" dirty="0"/>
              <a:t>wspierających sprzedaż.</a:t>
            </a:r>
          </a:p>
        </p:txBody>
      </p:sp>
      <p:pic>
        <p:nvPicPr>
          <p:cNvPr id="10" name="UserEngag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68600" y="2787408"/>
            <a:ext cx="5886632" cy="3015373"/>
          </a:xfrm>
        </p:spPr>
      </p:pic>
      <p:sp>
        <p:nvSpPr>
          <p:cNvPr id="7" name="pole tekstowe 6"/>
          <p:cNvSpPr txBox="1"/>
          <p:nvPr/>
        </p:nvSpPr>
        <p:spPr>
          <a:xfrm>
            <a:off x="1223070" y="5279561"/>
            <a:ext cx="1513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400" dirty="0"/>
              <a:t>Przykład z usługi:</a:t>
            </a:r>
          </a:p>
          <a:p>
            <a:pPr algn="r"/>
            <a:r>
              <a:rPr lang="pl-PL" sz="1400" dirty="0"/>
              <a:t>user.com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9262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774278"/>
            <a:ext cx="10857644" cy="1049235"/>
          </a:xfrm>
        </p:spPr>
        <p:txBody>
          <a:bodyPr>
            <a:noAutofit/>
          </a:bodyPr>
          <a:lstStyle/>
          <a:p>
            <a:pPr algn="ctr"/>
            <a:r>
              <a:rPr lang="pl-PL" sz="2800" dirty="0"/>
              <a:t>Dawno, dawno temu, za siedmioma domenami, za siedmioma adresami</a:t>
            </a:r>
            <a:r>
              <a:rPr lang="pl-PL" dirty="0"/>
              <a:t> </a:t>
            </a:r>
            <a:r>
              <a:rPr lang="pl-PL" sz="3600" b="1" dirty="0"/>
              <a:t>była sobie pewna www</a:t>
            </a:r>
            <a:endParaRPr lang="en-US" sz="3600" b="1" dirty="0"/>
          </a:p>
        </p:txBody>
      </p:sp>
      <p:grpSp>
        <p:nvGrpSpPr>
          <p:cNvPr id="7" name="Grupa 6"/>
          <p:cNvGrpSpPr/>
          <p:nvPr/>
        </p:nvGrpSpPr>
        <p:grpSpPr>
          <a:xfrm>
            <a:off x="818050" y="3450724"/>
            <a:ext cx="4930860" cy="2370709"/>
            <a:chOff x="818050" y="3450724"/>
            <a:chExt cx="4930860" cy="2370709"/>
          </a:xfrm>
        </p:grpSpPr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8050" y="3450724"/>
              <a:ext cx="2912649" cy="2370709"/>
            </a:xfrm>
            <a:prstGeom prst="rect">
              <a:avLst/>
            </a:prstGeom>
          </p:spPr>
        </p:pic>
        <p:sp>
          <p:nvSpPr>
            <p:cNvPr id="9" name="pole tekstowe 8"/>
            <p:cNvSpPr txBox="1"/>
            <p:nvPr/>
          </p:nvSpPr>
          <p:spPr>
            <a:xfrm>
              <a:off x="3730699" y="3620415"/>
              <a:ext cx="2018211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dirty="0"/>
                <a:t>Bloger Bartek nie ma czasu, robi inne rzeczy, pracuje w pewnej firmie, coraz mnie pisze na blogu, wypala się</a:t>
              </a:r>
              <a:endParaRPr lang="en-GB" dirty="0"/>
            </a:p>
          </p:txBody>
        </p:sp>
      </p:grpSp>
      <p:grpSp>
        <p:nvGrpSpPr>
          <p:cNvPr id="8" name="Grupa 7"/>
          <p:cNvGrpSpPr/>
          <p:nvPr/>
        </p:nvGrpSpPr>
        <p:grpSpPr>
          <a:xfrm>
            <a:off x="6254712" y="3450724"/>
            <a:ext cx="5311441" cy="2585323"/>
            <a:chOff x="6254712" y="3450724"/>
            <a:chExt cx="5311441" cy="2585323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4712" y="3450724"/>
              <a:ext cx="2912649" cy="2370709"/>
            </a:xfrm>
            <a:prstGeom prst="rect">
              <a:avLst/>
            </a:prstGeom>
          </p:spPr>
        </p:pic>
        <p:sp>
          <p:nvSpPr>
            <p:cNvPr id="14" name="pole tekstowe 13"/>
            <p:cNvSpPr txBox="1"/>
            <p:nvPr/>
          </p:nvSpPr>
          <p:spPr>
            <a:xfrm>
              <a:off x="9167361" y="3450724"/>
              <a:ext cx="2398792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dirty="0"/>
                <a:t>Bloger Bartek dodaje do bloga ofertę ze swoimi kursami (podstawy Reacta). Wyraźny zielony banner/przycisk i nowa opcja w menu. Może „kupić” swój czas, który poświęca stronie.</a:t>
              </a:r>
              <a:endParaRPr lang="en-GB" dirty="0"/>
            </a:p>
          </p:txBody>
        </p:sp>
      </p:grpSp>
      <p:grpSp>
        <p:nvGrpSpPr>
          <p:cNvPr id="3" name="Grupa 2"/>
          <p:cNvGrpSpPr/>
          <p:nvPr/>
        </p:nvGrpSpPr>
        <p:grpSpPr>
          <a:xfrm>
            <a:off x="1664448" y="2076442"/>
            <a:ext cx="8702309" cy="918400"/>
            <a:chOff x="1664448" y="2076442"/>
            <a:chExt cx="8702309" cy="918400"/>
          </a:xfrm>
        </p:grpSpPr>
        <p:sp>
          <p:nvSpPr>
            <p:cNvPr id="12" name="pole tekstowe 11">
              <a:extLst>
                <a:ext uri="{FF2B5EF4-FFF2-40B4-BE49-F238E27FC236}">
                  <a16:creationId xmlns:a16="http://schemas.microsoft.com/office/drawing/2014/main" id="{8B8ECA13-C260-428F-85FC-7922F2BE76A5}"/>
                </a:ext>
              </a:extLst>
            </p:cNvPr>
            <p:cNvSpPr txBox="1"/>
            <p:nvPr/>
          </p:nvSpPr>
          <p:spPr>
            <a:xfrm>
              <a:off x="1664448" y="2335587"/>
              <a:ext cx="38757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/>
                <a:t>Blog: </a:t>
              </a:r>
              <a:r>
                <a:rPr lang="pl-PL" sz="2000" dirty="0">
                  <a:hlinkClick r:id="rId4"/>
                </a:rPr>
                <a:t>https://www.nafrontendzie.pl</a:t>
              </a:r>
              <a:endParaRPr lang="pl-PL" sz="2000" dirty="0"/>
            </a:p>
          </p:txBody>
        </p:sp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1448" y="2076442"/>
              <a:ext cx="4705309" cy="91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1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69" y="765929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Śledzenie użytkownika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589024" y="2144729"/>
            <a:ext cx="10089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Narzędzie do </a:t>
            </a:r>
            <a:r>
              <a:rPr lang="pl-PL" b="1" u="sng" dirty="0"/>
              <a:t>śledzenia zachowań </a:t>
            </a:r>
            <a:r>
              <a:rPr lang="pl-PL" dirty="0"/>
              <a:t>użytkowników na stronie (cookies, klik mapy, nagrywanie). Można łatwiej opracować Persona Development.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60" y="2828022"/>
            <a:ext cx="5290947" cy="2285689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863" y="2828022"/>
            <a:ext cx="5208299" cy="2285689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4914121" y="5187635"/>
            <a:ext cx="2221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Przykład usługi: hotjar.com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78055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Powoli, powoli,</a:t>
            </a:r>
            <a:br>
              <a:rPr lang="pl-PL" sz="4000" dirty="0"/>
            </a:br>
            <a:r>
              <a:rPr lang="pl-PL" sz="4000" dirty="0"/>
              <a:t>testy a/b</a:t>
            </a:r>
            <a:endParaRPr lang="en-US" sz="40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470660" y="1907769"/>
            <a:ext cx="102549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Zbyt duże zmiany mogą nam zaburzyć </a:t>
            </a:r>
            <a:r>
              <a:rPr lang="pl-PL" b="1" dirty="0"/>
              <a:t>zrozumienie powodu zmiany konwersji</a:t>
            </a:r>
            <a:r>
              <a:rPr lang="pl-PL" dirty="0"/>
              <a:t>. Robimy raczej mniejsze zmiany i </a:t>
            </a:r>
            <a:r>
              <a:rPr lang="pl-PL" b="1" u="sng" dirty="0"/>
              <a:t>przeprowadzamy testy A/B</a:t>
            </a:r>
            <a:r>
              <a:rPr lang="pl-PL" dirty="0"/>
              <a:t>. Obie strony A i B wdrożone są jednocześnie. Część ruchu 10%-50% kierujemy na wersję B. Czekamy na dane i analizujemy </a:t>
            </a:r>
            <a:r>
              <a:rPr lang="pl-PL" b="1" dirty="0"/>
              <a:t>czy faktycznie wersja B jest lepsza od wersji A</a:t>
            </a:r>
            <a:r>
              <a:rPr lang="pl-PL" dirty="0"/>
              <a:t>.</a:t>
            </a:r>
          </a:p>
        </p:txBody>
      </p:sp>
      <p:pic>
        <p:nvPicPr>
          <p:cNvPr id="7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17" y="3078480"/>
            <a:ext cx="3529982" cy="2102821"/>
          </a:xfr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434" y="3078480"/>
            <a:ext cx="2941877" cy="210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71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966497"/>
            <a:ext cx="10857644" cy="1049235"/>
          </a:xfrm>
        </p:spPr>
        <p:txBody>
          <a:bodyPr>
            <a:noAutofit/>
          </a:bodyPr>
          <a:lstStyle/>
          <a:p>
            <a:pPr algn="ctr"/>
            <a:r>
              <a:rPr lang="pl-PL" sz="3600" dirty="0"/>
              <a:t>Źródła</a:t>
            </a:r>
            <a:endParaRPr lang="en-US" sz="3600" b="1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8116635" y="2107837"/>
            <a:ext cx="28514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Conversion Optimization.</a:t>
            </a:r>
            <a:endParaRPr lang="pl-PL" b="1" dirty="0"/>
          </a:p>
          <a:p>
            <a:r>
              <a:rPr lang="en-GB" b="1" dirty="0"/>
              <a:t>The Art and Science of Converting Prospects to Customers</a:t>
            </a:r>
            <a:r>
              <a:rPr lang="pl-PL" b="1" dirty="0"/>
              <a:t>.</a:t>
            </a:r>
            <a:endParaRPr lang="pl-PL" dirty="0"/>
          </a:p>
          <a:p>
            <a:r>
              <a:rPr lang="pl-PL" sz="1200" dirty="0"/>
              <a:t>Khalid Saleh, Ayat Shukairy</a:t>
            </a:r>
          </a:p>
          <a:p>
            <a:r>
              <a:rPr lang="pl-PL" sz="1200" dirty="0"/>
              <a:t>2010</a:t>
            </a:r>
          </a:p>
        </p:txBody>
      </p:sp>
      <p:pic>
        <p:nvPicPr>
          <p:cNvPr id="2050" name="Picture 2" descr="OkÅadka ksiÄÅ¼ki/ebooka Conversion Optimization. The Art and Science of Converting Prospects to Custom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067" y="3454885"/>
            <a:ext cx="1698625" cy="24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1468414" y="2292731"/>
            <a:ext cx="28514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The Smashing Book #1</a:t>
            </a:r>
            <a:endParaRPr lang="pl-PL" b="1" dirty="0"/>
          </a:p>
          <a:p>
            <a:r>
              <a:rPr lang="pl-PL" sz="1200" dirty="0"/>
              <a:t>Vitaly Friedman</a:t>
            </a:r>
          </a:p>
          <a:p>
            <a:r>
              <a:rPr lang="pl-PL" sz="1200" dirty="0"/>
              <a:t>2013</a:t>
            </a:r>
          </a:p>
        </p:txBody>
      </p:sp>
      <p:pic>
        <p:nvPicPr>
          <p:cNvPr id="2052" name="Picture 4" descr="https://ecsmedia.pl/c/the-smashing-book-1-edycja-polska-b-iext43249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405" y="2831743"/>
            <a:ext cx="1698625" cy="242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4806615" y="2214777"/>
            <a:ext cx="28514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Google Analytics dla merketingowców</a:t>
            </a:r>
            <a:endParaRPr lang="pl-PL" b="1" dirty="0"/>
          </a:p>
          <a:p>
            <a:r>
              <a:rPr lang="pl-PL" sz="1200" dirty="0"/>
              <a:t>Martyna Zastrożna</a:t>
            </a:r>
          </a:p>
          <a:p>
            <a:r>
              <a:rPr lang="pl-PL" sz="1200" dirty="0"/>
              <a:t>2018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666" y="3031395"/>
            <a:ext cx="1724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755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966497"/>
            <a:ext cx="10857644" cy="1049235"/>
          </a:xfrm>
        </p:spPr>
        <p:txBody>
          <a:bodyPr>
            <a:noAutofit/>
          </a:bodyPr>
          <a:lstStyle/>
          <a:p>
            <a:pPr algn="ctr"/>
            <a:r>
              <a:rPr lang="pl-PL" sz="3600" dirty="0"/>
              <a:t>Nie tylko www</a:t>
            </a:r>
            <a:endParaRPr lang="en-US" sz="3600" b="1" dirty="0"/>
          </a:p>
        </p:txBody>
      </p:sp>
      <p:grpSp>
        <p:nvGrpSpPr>
          <p:cNvPr id="14" name="Grupa 13"/>
          <p:cNvGrpSpPr/>
          <p:nvPr/>
        </p:nvGrpSpPr>
        <p:grpSpPr>
          <a:xfrm>
            <a:off x="4758178" y="3464408"/>
            <a:ext cx="3395762" cy="2394217"/>
            <a:chOff x="6927511" y="2055374"/>
            <a:chExt cx="4662334" cy="3310169"/>
          </a:xfrm>
        </p:grpSpPr>
        <p:sp>
          <p:nvSpPr>
            <p:cNvPr id="3" name="pole tekstowe 2">
              <a:extLst>
                <a:ext uri="{FF2B5EF4-FFF2-40B4-BE49-F238E27FC236}">
                  <a16:creationId xmlns:a16="http://schemas.microsoft.com/office/drawing/2014/main" id="{8B8ECA13-C260-428F-85FC-7922F2BE76A5}"/>
                </a:ext>
              </a:extLst>
            </p:cNvPr>
            <p:cNvSpPr txBox="1"/>
            <p:nvPr/>
          </p:nvSpPr>
          <p:spPr>
            <a:xfrm>
              <a:off x="6927511" y="2055374"/>
              <a:ext cx="2256039" cy="510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/>
                <a:t>Cold mailing</a:t>
              </a:r>
              <a:endParaRPr lang="pl-PL" sz="1200" dirty="0"/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27511" y="2518552"/>
              <a:ext cx="4662334" cy="2571750"/>
            </a:xfrm>
            <a:prstGeom prst="rect">
              <a:avLst/>
            </a:prstGeom>
          </p:spPr>
        </p:pic>
        <p:sp>
          <p:nvSpPr>
            <p:cNvPr id="12" name="pole tekstowe 11"/>
            <p:cNvSpPr txBox="1"/>
            <p:nvPr/>
          </p:nvSpPr>
          <p:spPr>
            <a:xfrm>
              <a:off x="6927511" y="5057767"/>
              <a:ext cx="267111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Narzędzie </a:t>
              </a:r>
              <a:r>
                <a:rPr lang="pl-PL" sz="1400" dirty="0">
                  <a:hlinkClick r:id="rId5"/>
                </a:rPr>
                <a:t>https://woodpecker.co</a:t>
              </a:r>
              <a:endParaRPr lang="en-GB" sz="1400" dirty="0"/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4758178" y="1880893"/>
            <a:ext cx="4820454" cy="1583515"/>
            <a:chOff x="4895849" y="2719592"/>
            <a:chExt cx="5067299" cy="1952847"/>
          </a:xfrm>
        </p:grpSpPr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8B8ECA13-C260-428F-85FC-7922F2BE76A5}"/>
                </a:ext>
              </a:extLst>
            </p:cNvPr>
            <p:cNvSpPr txBox="1"/>
            <p:nvPr/>
          </p:nvSpPr>
          <p:spPr>
            <a:xfrm>
              <a:off x="4895849" y="2719592"/>
              <a:ext cx="2851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/>
                <a:t>Reklamy Google Ads</a:t>
              </a:r>
              <a:endParaRPr lang="pl-PL" sz="1200" dirty="0"/>
            </a:p>
          </p:txBody>
        </p:sp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95849" y="3095628"/>
              <a:ext cx="5067299" cy="1576811"/>
            </a:xfrm>
            <a:prstGeom prst="rect">
              <a:avLst/>
            </a:prstGeom>
          </p:spPr>
        </p:pic>
      </p:grpSp>
      <p:grpSp>
        <p:nvGrpSpPr>
          <p:cNvPr id="16" name="Grupa 15"/>
          <p:cNvGrpSpPr/>
          <p:nvPr/>
        </p:nvGrpSpPr>
        <p:grpSpPr>
          <a:xfrm>
            <a:off x="824238" y="1917448"/>
            <a:ext cx="3792897" cy="3829871"/>
            <a:chOff x="2638424" y="2012726"/>
            <a:chExt cx="4052887" cy="4156933"/>
          </a:xfrm>
        </p:grpSpPr>
        <p:sp>
          <p:nvSpPr>
            <p:cNvPr id="7" name="pole tekstowe 6">
              <a:extLst>
                <a:ext uri="{FF2B5EF4-FFF2-40B4-BE49-F238E27FC236}">
                  <a16:creationId xmlns:a16="http://schemas.microsoft.com/office/drawing/2014/main" id="{8B8ECA13-C260-428F-85FC-7922F2BE76A5}"/>
                </a:ext>
              </a:extLst>
            </p:cNvPr>
            <p:cNvSpPr txBox="1"/>
            <p:nvPr/>
          </p:nvSpPr>
          <p:spPr>
            <a:xfrm>
              <a:off x="2638424" y="2012726"/>
              <a:ext cx="9509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/>
                <a:t>SEO</a:t>
              </a:r>
              <a:endParaRPr lang="pl-PL" sz="1200" dirty="0"/>
            </a:p>
          </p:txBody>
        </p:sp>
        <p:pic>
          <p:nvPicPr>
            <p:cNvPr id="15" name="Obraz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38424" y="2339788"/>
              <a:ext cx="4052887" cy="3829871"/>
            </a:xfrm>
            <a:prstGeom prst="rect">
              <a:avLst/>
            </a:prstGeom>
          </p:spPr>
        </p:pic>
      </p:grpSp>
      <p:pic>
        <p:nvPicPr>
          <p:cNvPr id="19" name="giph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88291" y="2185811"/>
            <a:ext cx="1593747" cy="1593747"/>
          </a:xfrm>
          <a:prstGeom prst="rect">
            <a:avLst/>
          </a:prstGeom>
        </p:spPr>
      </p:pic>
      <p:grpSp>
        <p:nvGrpSpPr>
          <p:cNvPr id="8" name="Grupa 7"/>
          <p:cNvGrpSpPr/>
          <p:nvPr/>
        </p:nvGrpSpPr>
        <p:grpSpPr>
          <a:xfrm>
            <a:off x="8294983" y="3992973"/>
            <a:ext cx="3442889" cy="1948030"/>
            <a:chOff x="8294983" y="3992973"/>
            <a:chExt cx="3442889" cy="1948030"/>
          </a:xfrm>
        </p:grpSpPr>
        <p:grpSp>
          <p:nvGrpSpPr>
            <p:cNvPr id="18" name="Grupa 17"/>
            <p:cNvGrpSpPr/>
            <p:nvPr/>
          </p:nvGrpSpPr>
          <p:grpSpPr>
            <a:xfrm>
              <a:off x="8294983" y="3992973"/>
              <a:ext cx="3442889" cy="1666573"/>
              <a:chOff x="8294983" y="3992973"/>
              <a:chExt cx="3442889" cy="1666573"/>
            </a:xfrm>
          </p:grpSpPr>
          <p:pic>
            <p:nvPicPr>
              <p:cNvPr id="17" name="Obraz 16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18397" y="4345096"/>
                <a:ext cx="3419475" cy="1314450"/>
              </a:xfrm>
              <a:prstGeom prst="rect">
                <a:avLst/>
              </a:prstGeom>
            </p:spPr>
          </p:pic>
          <p:sp>
            <p:nvSpPr>
              <p:cNvPr id="20" name="pole tekstowe 19">
                <a:extLst>
                  <a:ext uri="{FF2B5EF4-FFF2-40B4-BE49-F238E27FC236}">
                    <a16:creationId xmlns:a16="http://schemas.microsoft.com/office/drawing/2014/main" id="{8B8ECA13-C260-428F-85FC-7922F2BE76A5}"/>
                  </a:ext>
                </a:extLst>
              </p:cNvPr>
              <p:cNvSpPr txBox="1"/>
              <p:nvPr/>
            </p:nvSpPr>
            <p:spPr>
              <a:xfrm>
                <a:off x="8294983" y="3992973"/>
                <a:ext cx="2477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b="1" dirty="0"/>
                  <a:t>Social Media Marketing</a:t>
                </a:r>
                <a:endParaRPr lang="pl-PL" sz="1200" dirty="0"/>
              </a:p>
            </p:txBody>
          </p:sp>
        </p:grpSp>
        <p:sp>
          <p:nvSpPr>
            <p:cNvPr id="21" name="pole tekstowe 20"/>
            <p:cNvSpPr txBox="1"/>
            <p:nvPr/>
          </p:nvSpPr>
          <p:spPr>
            <a:xfrm>
              <a:off x="8318397" y="5633226"/>
              <a:ext cx="23555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Narzędzie </a:t>
              </a:r>
              <a:r>
                <a:rPr lang="pl-PL" sz="1400" dirty="0">
                  <a:hlinkClick r:id="rId5"/>
                </a:rPr>
                <a:t>https://brand24.pl</a:t>
              </a:r>
              <a:endParaRPr lang="en-GB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6922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3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067" y="316575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pl-PL" sz="6000" b="1" dirty="0"/>
              <a:t>Dziękuję</a:t>
            </a:r>
            <a:br>
              <a:rPr lang="pl-PL" sz="6000" b="1" dirty="0"/>
            </a:br>
            <a:r>
              <a:rPr lang="pl-PL" sz="6000" b="1" dirty="0"/>
              <a:t>życzę inspiracji</a:t>
            </a:r>
            <a:endParaRPr lang="en-US" sz="6000" b="1" dirty="0"/>
          </a:p>
        </p:txBody>
      </p:sp>
      <p:pic>
        <p:nvPicPr>
          <p:cNvPr id="8" name="Dead Poets Society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10549" y="2160623"/>
            <a:ext cx="4598988" cy="3449638"/>
          </a:xfrm>
        </p:spPr>
      </p:pic>
      <p:sp>
        <p:nvSpPr>
          <p:cNvPr id="14" name="Strzałka zakrzywiona w lewo 13"/>
          <p:cNvSpPr/>
          <p:nvPr/>
        </p:nvSpPr>
        <p:spPr>
          <a:xfrm>
            <a:off x="9075420" y="1254883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4038985" y="5610261"/>
            <a:ext cx="3742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Scena z filmu Stowarzyszenie umarłych poetów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991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Nie mam czasu</a:t>
            </a:r>
            <a:br>
              <a:rPr lang="pl-PL" sz="4000" dirty="0"/>
            </a:br>
            <a:r>
              <a:rPr lang="pl-PL" sz="4000" dirty="0"/>
              <a:t>Już mi się nie chce</a:t>
            </a:r>
            <a:endParaRPr lang="en-US" sz="4000" b="1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ECD94C83-FC57-4DE1-A36B-08052780FFFB}"/>
              </a:ext>
            </a:extLst>
          </p:cNvPr>
          <p:cNvSpPr/>
          <p:nvPr/>
        </p:nvSpPr>
        <p:spPr>
          <a:xfrm>
            <a:off x="6707015" y="2247156"/>
            <a:ext cx="37503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sz="2000" dirty="0"/>
              <a:t>Great application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000" dirty="0"/>
              <a:t>???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000" dirty="0"/>
              <a:t>Profit</a:t>
            </a:r>
          </a:p>
          <a:p>
            <a:pPr marL="457200" indent="-457200">
              <a:buFont typeface="+mj-lt"/>
              <a:buAutoNum type="arabicPeriod"/>
            </a:pPr>
            <a:endParaRPr lang="pl-PL" sz="2000" dirty="0"/>
          </a:p>
          <a:p>
            <a:r>
              <a:rPr lang="pl-PL" sz="2000" dirty="0"/>
              <a:t>Mam wspaniałą aplikację webową! Czego brakuje by pojawił się profit?</a:t>
            </a:r>
          </a:p>
        </p:txBody>
      </p:sp>
      <p:pic>
        <p:nvPicPr>
          <p:cNvPr id="3" name="Michał Sadowski - Globalne projekty internetow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229" y="2247156"/>
            <a:ext cx="5715307" cy="3214860"/>
          </a:xfrm>
          <a:prstGeom prst="rect">
            <a:avLst/>
          </a:prstGeom>
        </p:spPr>
      </p:pic>
      <p:sp useBgFill="1">
        <p:nvSpPr>
          <p:cNvPr id="10" name="Prostokąt 9">
            <a:extLst>
              <a:ext uri="{FF2B5EF4-FFF2-40B4-BE49-F238E27FC236}">
                <a16:creationId xmlns:a16="http://schemas.microsoft.com/office/drawing/2014/main" id="{ECD94C83-FC57-4DE1-A36B-08052780FFFB}"/>
              </a:ext>
            </a:extLst>
          </p:cNvPr>
          <p:cNvSpPr/>
          <p:nvPr/>
        </p:nvSpPr>
        <p:spPr>
          <a:xfrm>
            <a:off x="7162799" y="2563234"/>
            <a:ext cx="3453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Price !!!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817381" y="5462016"/>
            <a:ext cx="4440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Fragment wystąpienia Startup school 08,</a:t>
            </a:r>
          </a:p>
          <a:p>
            <a:pPr algn="ctr"/>
            <a:r>
              <a:rPr lang="pl-PL" sz="1400" dirty="0"/>
              <a:t>David Heinemeier Hansson, pracował przy BaseCamp</a:t>
            </a:r>
          </a:p>
        </p:txBody>
      </p:sp>
    </p:spTree>
    <p:extLst>
      <p:ext uri="{BB962C8B-B14F-4D97-AF65-F5344CB8AC3E}">
        <p14:creationId xmlns:p14="http://schemas.microsoft.com/office/powerpoint/2010/main" val="131910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774278"/>
            <a:ext cx="10857644" cy="1049235"/>
          </a:xfrm>
        </p:spPr>
        <p:txBody>
          <a:bodyPr>
            <a:noAutofit/>
          </a:bodyPr>
          <a:lstStyle/>
          <a:p>
            <a:pPr algn="ctr"/>
            <a:r>
              <a:rPr lang="pl-PL" sz="2800" dirty="0"/>
              <a:t>Dawno, dawno temu, za siedmioma domenami, za siedmioma adresami</a:t>
            </a:r>
            <a:r>
              <a:rPr lang="pl-PL" dirty="0"/>
              <a:t> </a:t>
            </a:r>
            <a:r>
              <a:rPr lang="pl-PL" sz="3600" b="1" dirty="0"/>
              <a:t>była sobie pewna www</a:t>
            </a:r>
            <a:endParaRPr lang="en-US" sz="3600" b="1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8781413" y="2394185"/>
            <a:ext cx="2280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Firma: </a:t>
            </a:r>
            <a:r>
              <a:rPr lang="pl-PL" sz="2000" dirty="0">
                <a:hlinkClick r:id="rId2"/>
              </a:rPr>
              <a:t>https://krd.pl</a:t>
            </a:r>
            <a:endParaRPr lang="pl-PL" sz="2000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4350352" y="2431174"/>
            <a:ext cx="3257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Usługa: </a:t>
            </a:r>
            <a:r>
              <a:rPr lang="pl-PL" sz="2000" dirty="0">
                <a:hlinkClick r:id="rId3"/>
              </a:rPr>
              <a:t>https://chronpesel.pl</a:t>
            </a:r>
            <a:endParaRPr lang="pl-PL" sz="2000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166" y="2957912"/>
            <a:ext cx="3038797" cy="2370709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1669" y="2957912"/>
            <a:ext cx="3595870" cy="237070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392" y="2957912"/>
            <a:ext cx="2912649" cy="2370709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409845" y="2446808"/>
            <a:ext cx="3875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Blog: </a:t>
            </a:r>
            <a:r>
              <a:rPr lang="pl-PL" sz="2000" dirty="0">
                <a:hlinkClick r:id="rId7"/>
              </a:rPr>
              <a:t>https://www.nafrontendzie.pl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518521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br>
              <a:rPr lang="pl-PL" sz="4000" dirty="0"/>
            </a:br>
            <a:r>
              <a:rPr lang="pl-PL" sz="4000" dirty="0"/>
              <a:t>Aha moment</a:t>
            </a:r>
            <a:endParaRPr lang="en-US" sz="4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771900" y="2242484"/>
            <a:ext cx="48536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/>
              <a:t>To dlatego wszystkie strony wyglądają tak …</a:t>
            </a:r>
            <a:endParaRPr lang="en-GB" sz="2000" dirty="0"/>
          </a:p>
        </p:txBody>
      </p:sp>
      <p:pic>
        <p:nvPicPr>
          <p:cNvPr id="1026" name="Picture 2" descr="Znalezione obrazy dla zapytania call to action button exam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3057630"/>
            <a:ext cx="5486400" cy="26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nalezione obrazy dla zapytania video background hero page examp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3057630"/>
            <a:ext cx="4174470" cy="26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537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070" y="353945"/>
            <a:ext cx="9603275" cy="1049235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żeby się chciało,</a:t>
            </a:r>
            <a:br>
              <a:rPr lang="pl-PL" sz="4000" dirty="0"/>
            </a:br>
            <a:r>
              <a:rPr lang="pl-PL" sz="4000" dirty="0"/>
              <a:t>Monetyzacja</a:t>
            </a:r>
            <a:endParaRPr lang="en-US" sz="4000" b="1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ECD94C83-FC57-4DE1-A36B-08052780FFFB}"/>
              </a:ext>
            </a:extLst>
          </p:cNvPr>
          <p:cNvSpPr/>
          <p:nvPr/>
        </p:nvSpPr>
        <p:spPr>
          <a:xfrm>
            <a:off x="2047841" y="2243365"/>
            <a:ext cx="79537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u="sng" dirty="0"/>
              <a:t>Opcje</a:t>
            </a:r>
            <a:r>
              <a:rPr lang="pl-PL" sz="2000" dirty="0"/>
              <a:t> (Optimizaing and Marketing your business, Gabriel Dica, 2016):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/>
              <a:t>Sprzedawaj produkt lub usługę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Sprzedawaj </a:t>
            </a:r>
            <a:r>
              <a:rPr lang="pl-PL" sz="2000" b="1" dirty="0"/>
              <a:t>przestrzeń</a:t>
            </a:r>
            <a:r>
              <a:rPr lang="pl-PL" sz="2000" dirty="0"/>
              <a:t> na stronie (Google AdSense)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000" dirty="0"/>
              <a:t>Cost per Click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000" dirty="0"/>
              <a:t>Cost per Mile – za wyświetlenia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l-PL" sz="2000" dirty="0"/>
              <a:t>Cost per Lead (afiliacja)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/>
              <a:t>Wpisy sponsorowane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/>
              <a:t>Płatne ankiety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/>
              <a:t>Kontent premium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b="1" dirty="0"/>
              <a:t>Darowizny</a:t>
            </a:r>
            <a:r>
              <a:rPr lang="pl-PL" sz="2000" dirty="0"/>
              <a:t> (Donation buton)</a:t>
            </a:r>
          </a:p>
        </p:txBody>
      </p:sp>
    </p:spTree>
    <p:extLst>
      <p:ext uri="{BB962C8B-B14F-4D97-AF65-F5344CB8AC3E}">
        <p14:creationId xmlns:p14="http://schemas.microsoft.com/office/powerpoint/2010/main" val="2969359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178" y="596404"/>
            <a:ext cx="10857644" cy="589702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żeby się chciało jeszcze bardziej,</a:t>
            </a:r>
            <a:br>
              <a:rPr lang="pl-PL" sz="4000" dirty="0"/>
            </a:br>
            <a:r>
              <a:rPr lang="pl-PL" sz="4000" dirty="0"/>
              <a:t>Widoczność w Internecie</a:t>
            </a:r>
            <a:endParaRPr lang="en-US" sz="4000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489" y="2073195"/>
            <a:ext cx="3504247" cy="3871523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" y="2829039"/>
            <a:ext cx="2790825" cy="2181225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840" y="3307080"/>
            <a:ext cx="4801982" cy="2180272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8B8ECA13-C260-428F-85FC-7922F2BE76A5}"/>
              </a:ext>
            </a:extLst>
          </p:cNvPr>
          <p:cNvSpPr txBox="1"/>
          <p:nvPr/>
        </p:nvSpPr>
        <p:spPr>
          <a:xfrm>
            <a:off x="8262794" y="2766009"/>
            <a:ext cx="285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SEM = SEO + PPC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2354972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94" y="1186106"/>
            <a:ext cx="10857644" cy="589702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/>
              <a:t>SEM = SEO + PPC</a:t>
            </a:r>
            <a:endParaRPr lang="pl-PL" sz="18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70" y="2398085"/>
            <a:ext cx="5817827" cy="3599647"/>
          </a:xfrm>
          <a:prstGeom prst="rect">
            <a:avLst/>
          </a:prstGeom>
        </p:spPr>
      </p:pic>
      <p:sp>
        <p:nvSpPr>
          <p:cNvPr id="17" name="pole tekstowe 16"/>
          <p:cNvSpPr txBox="1"/>
          <p:nvPr/>
        </p:nvSpPr>
        <p:spPr>
          <a:xfrm>
            <a:off x="1619280" y="1990438"/>
            <a:ext cx="3248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PPC =&gt; </a:t>
            </a:r>
            <a:r>
              <a:rPr lang="en-GB" dirty="0">
                <a:hlinkClick r:id="rId3"/>
              </a:rPr>
              <a:t>https://ads.google.com</a:t>
            </a:r>
            <a:endParaRPr lang="en-GB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6735370" y="1952123"/>
            <a:ext cx="5083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SEO =&gt; </a:t>
            </a:r>
            <a:r>
              <a:rPr lang="pl-PL" dirty="0">
                <a:hlinkClick r:id="rId4"/>
              </a:rPr>
              <a:t>https://search.google.com/search-console</a:t>
            </a:r>
            <a:endParaRPr lang="en-GB" dirty="0"/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5602" y="2398085"/>
            <a:ext cx="5083596" cy="3599647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8582025" y="186146"/>
            <a:ext cx="3546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SEM = Search Engine Marketing</a:t>
            </a:r>
          </a:p>
          <a:p>
            <a:r>
              <a:rPr lang="pl-PL" dirty="0"/>
              <a:t>SEO = Search Engine Optimization</a:t>
            </a:r>
          </a:p>
          <a:p>
            <a:r>
              <a:rPr lang="pl-PL" dirty="0"/>
              <a:t>PPC = Pay Per Click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38030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3517</TotalTime>
  <Words>1659</Words>
  <Application>Microsoft Office PowerPoint</Application>
  <PresentationFormat>Panoramiczny</PresentationFormat>
  <Paragraphs>194</Paragraphs>
  <Slides>34</Slides>
  <Notes>0</Notes>
  <HiddenSlides>0</HiddenSlides>
  <MMClips>5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34</vt:i4>
      </vt:variant>
    </vt:vector>
  </HeadingPairs>
  <TitlesOfParts>
    <vt:vector size="38" baseType="lpstr">
      <vt:lpstr>Arial</vt:lpstr>
      <vt:lpstr>Calibri</vt:lpstr>
      <vt:lpstr>Gill Sans MT</vt:lpstr>
      <vt:lpstr>Gallery</vt:lpstr>
      <vt:lpstr>Conversion Rate Optimization</vt:lpstr>
      <vt:lpstr>Dawno, dawno temu, za siedmioma domenami, za siedmioma adresami była sobie pewna www</vt:lpstr>
      <vt:lpstr>Dawno, dawno temu, za siedmioma domenami, za siedmioma adresami była sobie pewna www</vt:lpstr>
      <vt:lpstr>Nie mam czasu Już mi się nie chce</vt:lpstr>
      <vt:lpstr>Dawno, dawno temu, za siedmioma domenami, za siedmioma adresami była sobie pewna www</vt:lpstr>
      <vt:lpstr> Aha moment</vt:lpstr>
      <vt:lpstr>żeby się chciało, Monetyzacja</vt:lpstr>
      <vt:lpstr>żeby się chciało jeszcze bardziej, Widoczność w Internecie</vt:lpstr>
      <vt:lpstr>SEM = SEO + PPC</vt:lpstr>
      <vt:lpstr>Więcej, więcej, Więcej!</vt:lpstr>
      <vt:lpstr> CONVERSION RATE</vt:lpstr>
      <vt:lpstr> CONVERSION RATE OPTIMIZATION</vt:lpstr>
      <vt:lpstr>Nie ma danych, nie ma optymalizacji</vt:lpstr>
      <vt:lpstr> Analytics - eksploracja danych</vt:lpstr>
      <vt:lpstr>co mierzyć, co optymalizować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lepiej, lepiej, lepiej!</vt:lpstr>
      <vt:lpstr> lejki konwersji</vt:lpstr>
      <vt:lpstr> marketing automation</vt:lpstr>
      <vt:lpstr>Śledzenie użytkownika</vt:lpstr>
      <vt:lpstr>Powoli, powoli, testy a/b</vt:lpstr>
      <vt:lpstr>Źródła</vt:lpstr>
      <vt:lpstr>Nie tylko www</vt:lpstr>
      <vt:lpstr>Dziękuję życzę inspiracji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Andrzej Andrzejczuk</dc:creator>
  <cp:lastModifiedBy>Alicja Kłos</cp:lastModifiedBy>
  <cp:revision>246</cp:revision>
  <dcterms:created xsi:type="dcterms:W3CDTF">2016-11-26T13:43:15Z</dcterms:created>
  <dcterms:modified xsi:type="dcterms:W3CDTF">2023-03-09T16:01:38Z</dcterms:modified>
</cp:coreProperties>
</file>